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69" r:id="rId3"/>
    <p:sldId id="362" r:id="rId4"/>
    <p:sldId id="266" r:id="rId5"/>
    <p:sldId id="361" r:id="rId6"/>
    <p:sldId id="321" r:id="rId7"/>
    <p:sldId id="313" r:id="rId8"/>
    <p:sldId id="379" r:id="rId9"/>
    <p:sldId id="337" r:id="rId10"/>
    <p:sldId id="314" r:id="rId11"/>
    <p:sldId id="371" r:id="rId12"/>
    <p:sldId id="347" r:id="rId13"/>
    <p:sldId id="324" r:id="rId14"/>
    <p:sldId id="346" r:id="rId15"/>
    <p:sldId id="316" r:id="rId16"/>
    <p:sldId id="317" r:id="rId17"/>
    <p:sldId id="353" r:id="rId18"/>
    <p:sldId id="374" r:id="rId19"/>
    <p:sldId id="354" r:id="rId20"/>
    <p:sldId id="355" r:id="rId21"/>
    <p:sldId id="356" r:id="rId22"/>
    <p:sldId id="364" r:id="rId23"/>
    <p:sldId id="365" r:id="rId24"/>
    <p:sldId id="367" r:id="rId25"/>
    <p:sldId id="366" r:id="rId26"/>
    <p:sldId id="375" r:id="rId27"/>
    <p:sldId id="376" r:id="rId28"/>
    <p:sldId id="289" r:id="rId29"/>
    <p:sldId id="309" r:id="rId30"/>
    <p:sldId id="378" r:id="rId31"/>
    <p:sldId id="308" r:id="rId32"/>
    <p:sldId id="276" r:id="rId33"/>
    <p:sldId id="326" r:id="rId34"/>
    <p:sldId id="345" r:id="rId35"/>
    <p:sldId id="267" r:id="rId36"/>
    <p:sldId id="358" r:id="rId37"/>
    <p:sldId id="357" r:id="rId38"/>
    <p:sldId id="328" r:id="rId39"/>
    <p:sldId id="349" r:id="rId40"/>
    <p:sldId id="327" r:id="rId41"/>
    <p:sldId id="351" r:id="rId42"/>
    <p:sldId id="330" r:id="rId43"/>
    <p:sldId id="331" r:id="rId44"/>
    <p:sldId id="332" r:id="rId45"/>
    <p:sldId id="333" r:id="rId46"/>
    <p:sldId id="336" r:id="rId47"/>
    <p:sldId id="301" r:id="rId48"/>
    <p:sldId id="338" r:id="rId49"/>
    <p:sldId id="312" r:id="rId50"/>
    <p:sldId id="380" r:id="rId51"/>
    <p:sldId id="368" r:id="rId52"/>
    <p:sldId id="383" r:id="rId53"/>
    <p:sldId id="372" r:id="rId54"/>
    <p:sldId id="370" r:id="rId55"/>
    <p:sldId id="37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43F"/>
    <a:srgbClr val="7CD3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27" autoAdjust="0"/>
    <p:restoredTop sz="94660"/>
  </p:normalViewPr>
  <p:slideViewPr>
    <p:cSldViewPr snapToGrid="0">
      <p:cViewPr varScale="1">
        <p:scale>
          <a:sx n="91" d="100"/>
          <a:sy n="91" d="100"/>
        </p:scale>
        <p:origin x="54" y="2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D4C-7031-4AE4-BF88-E80426760091}" type="datetimeFigureOut">
              <a:rPr lang="en-GB" smtClean="0"/>
              <a:t>24/10/2016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04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D4C-7031-4AE4-BF88-E80426760091}" type="datetimeFigureOut">
              <a:rPr lang="en-GB" smtClean="0"/>
              <a:t>24/10/2016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60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D4C-7031-4AE4-BF88-E80426760091}" type="datetimeFigureOut">
              <a:rPr lang="en-GB" smtClean="0"/>
              <a:t>24/10/2016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715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D4C-7031-4AE4-BF88-E80426760091}" type="datetimeFigureOut">
              <a:rPr lang="en-GB" smtClean="0"/>
              <a:t>24/10/2016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225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D4C-7031-4AE4-BF88-E80426760091}" type="datetimeFigureOut">
              <a:rPr lang="en-GB" smtClean="0"/>
              <a:t>24/10/2016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4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D4C-7031-4AE4-BF88-E80426760091}" type="datetimeFigureOut">
              <a:rPr lang="en-GB" smtClean="0"/>
              <a:t>24/10/2016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44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D4C-7031-4AE4-BF88-E80426760091}" type="datetimeFigureOut">
              <a:rPr lang="en-GB" smtClean="0"/>
              <a:t>24/10/2016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8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D4C-7031-4AE4-BF88-E80426760091}" type="datetimeFigureOut">
              <a:rPr lang="en-GB" smtClean="0"/>
              <a:t>24/10/2016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75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D4C-7031-4AE4-BF88-E80426760091}" type="datetimeFigureOut">
              <a:rPr lang="en-GB" smtClean="0"/>
              <a:t>24/10/2016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909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D4C-7031-4AE4-BF88-E80426760091}" type="datetimeFigureOut">
              <a:rPr lang="en-GB" smtClean="0"/>
              <a:t>24/10/2016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00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6D4C-7031-4AE4-BF88-E80426760091}" type="datetimeFigureOut">
              <a:rPr lang="en-GB" smtClean="0"/>
              <a:t>24/10/2016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120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26D4C-7031-4AE4-BF88-E80426760091}" type="datetimeFigureOut">
              <a:rPr lang="en-GB" smtClean="0"/>
              <a:t>24/10/2016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064D6-8B16-4E55-B7EC-70CC18C699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26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2.png"/><Relationship Id="rId10" Type="http://schemas.openxmlformats.org/officeDocument/2006/relationships/image" Target="../media/image48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lwpVKZj-F8" TargetMode="External"/><Relationship Id="rId5" Type="http://schemas.openxmlformats.org/officeDocument/2006/relationships/image" Target="../media/image56.jpe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gif"/><Relationship Id="rId3" Type="http://schemas.openxmlformats.org/officeDocument/2006/relationships/image" Target="../media/image2.png"/><Relationship Id="rId7" Type="http://schemas.openxmlformats.org/officeDocument/2006/relationships/image" Target="../media/image60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gif"/><Relationship Id="rId5" Type="http://schemas.openxmlformats.org/officeDocument/2006/relationships/image" Target="../media/image58.gif"/><Relationship Id="rId4" Type="http://schemas.openxmlformats.org/officeDocument/2006/relationships/image" Target="../media/image57.gif"/><Relationship Id="rId9" Type="http://schemas.openxmlformats.org/officeDocument/2006/relationships/image" Target="../media/image62.gi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gif"/><Relationship Id="rId3" Type="http://schemas.openxmlformats.org/officeDocument/2006/relationships/image" Target="../media/image57.gif"/><Relationship Id="rId7" Type="http://schemas.openxmlformats.org/officeDocument/2006/relationships/image" Target="../media/image6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gif"/><Relationship Id="rId3" Type="http://schemas.openxmlformats.org/officeDocument/2006/relationships/image" Target="../media/image57.gif"/><Relationship Id="rId7" Type="http://schemas.openxmlformats.org/officeDocument/2006/relationships/image" Target="../media/image6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5" Type="http://schemas.openxmlformats.org/officeDocument/2006/relationships/image" Target="../media/image59.gif"/><Relationship Id="rId4" Type="http://schemas.openxmlformats.org/officeDocument/2006/relationships/image" Target="../media/image58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6.png"/><Relationship Id="rId5" Type="http://schemas.openxmlformats.org/officeDocument/2006/relationships/image" Target="../media/image65.wmf"/><Relationship Id="rId4" Type="http://schemas.openxmlformats.org/officeDocument/2006/relationships/oleObject" Target="../embeddings/oleObject1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9" r="2" b="2"/>
          <a:stretch/>
        </p:blipFill>
        <p:spPr>
          <a:xfrm>
            <a:off x="6838122" y="4251960"/>
            <a:ext cx="5353878" cy="26060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4" b="-1"/>
          <a:stretch/>
        </p:blipFill>
        <p:spPr>
          <a:xfrm>
            <a:off x="4818888" y="-479"/>
            <a:ext cx="7373112" cy="5791679"/>
          </a:xfrm>
          <a:prstGeom prst="rect">
            <a:avLst/>
          </a:prstGeom>
        </p:spPr>
      </p:pic>
      <p:sp>
        <p:nvSpPr>
          <p:cNvPr id="9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3637" y="235869"/>
            <a:ext cx="6572621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ea typeface="Roboto" pitchFamily="2" charset="0"/>
              </a:rPr>
              <a:t>Adaptive </a:t>
            </a:r>
          </a:p>
          <a:p>
            <a:r>
              <a:rPr lang="en-GB" sz="6000" dirty="0">
                <a:solidFill>
                  <a:schemeClr val="bg1"/>
                </a:solidFill>
                <a:ea typeface="Roboto" pitchFamily="2" charset="0"/>
              </a:rPr>
              <a:t>Testing with </a:t>
            </a:r>
          </a:p>
          <a:p>
            <a:r>
              <a:rPr lang="en-GB" sz="6000" dirty="0">
                <a:solidFill>
                  <a:schemeClr val="bg1"/>
                </a:solidFill>
                <a:ea typeface="Roboto" pitchFamily="2" charset="0"/>
              </a:rPr>
              <a:t>Concerto </a:t>
            </a:r>
          </a:p>
          <a:p>
            <a:r>
              <a:rPr lang="en-GB" sz="2400" dirty="0">
                <a:solidFill>
                  <a:schemeClr val="bg1"/>
                </a:solidFill>
                <a:ea typeface="Roboto" pitchFamily="2" charset="0"/>
              </a:rPr>
              <a:t>Using open source to keep adaptive testing </a:t>
            </a:r>
          </a:p>
          <a:p>
            <a:r>
              <a:rPr lang="en-GB" sz="2400" dirty="0">
                <a:solidFill>
                  <a:schemeClr val="bg1"/>
                </a:solidFill>
                <a:ea typeface="Roboto" pitchFamily="2" charset="0"/>
              </a:rPr>
              <a:t>in tune and on time </a:t>
            </a:r>
          </a:p>
          <a:p>
            <a:endParaRPr lang="en-GB" sz="2400" dirty="0">
              <a:solidFill>
                <a:schemeClr val="bg1"/>
              </a:solidFill>
              <a:ea typeface="Roboto" pitchFamily="2" charset="0"/>
            </a:endParaRPr>
          </a:p>
          <a:p>
            <a:r>
              <a:rPr lang="en-GB" sz="2400" dirty="0">
                <a:solidFill>
                  <a:schemeClr val="bg1"/>
                </a:solidFill>
                <a:ea typeface="Roboto" pitchFamily="2" charset="0"/>
              </a:rPr>
              <a:t>“Learning from other fields”</a:t>
            </a:r>
          </a:p>
          <a:p>
            <a:endParaRPr lang="en-GB" sz="2400" dirty="0">
              <a:solidFill>
                <a:schemeClr val="bg1"/>
              </a:solidFill>
              <a:ea typeface="Roboto" pitchFamily="2" charset="0"/>
            </a:endParaRPr>
          </a:p>
          <a:p>
            <a:endParaRPr lang="en-GB" dirty="0">
              <a:solidFill>
                <a:schemeClr val="bg1"/>
              </a:solidFill>
              <a:ea typeface="Roboto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ea typeface="Roboto" pitchFamily="2" charset="0"/>
              </a:rPr>
              <a:t>Chris Gibbons</a:t>
            </a:r>
          </a:p>
          <a:p>
            <a:endParaRPr lang="en-GB" sz="2000" dirty="0">
              <a:solidFill>
                <a:schemeClr val="bg1"/>
              </a:solidFill>
              <a:ea typeface="Roboto" pitchFamily="2" charset="0"/>
            </a:endParaRPr>
          </a:p>
          <a:p>
            <a:r>
              <a:rPr lang="en-GB" sz="1600" dirty="0">
                <a:solidFill>
                  <a:schemeClr val="bg1"/>
                </a:solidFill>
                <a:ea typeface="Roboto" pitchFamily="2" charset="0"/>
              </a:rPr>
              <a:t>Director of eHealth Assessment and NIHR Fellow </a:t>
            </a:r>
          </a:p>
          <a:p>
            <a:r>
              <a:rPr lang="en-GB" sz="1600" dirty="0">
                <a:solidFill>
                  <a:schemeClr val="bg1"/>
                </a:solidFill>
                <a:ea typeface="Roboto" pitchFamily="2" charset="0"/>
              </a:rPr>
              <a:t>The Psychometrics Centre and Cambridge Centre for Health Services Research </a:t>
            </a:r>
          </a:p>
          <a:p>
            <a:r>
              <a:rPr lang="en-GB" sz="1600" dirty="0">
                <a:solidFill>
                  <a:schemeClr val="bg1"/>
                </a:solidFill>
                <a:ea typeface="Roboto" pitchFamily="2" charset="0"/>
              </a:rPr>
              <a:t>University of Cambridge </a:t>
            </a:r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125" y="196817"/>
            <a:ext cx="3329279" cy="77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432" y="5977986"/>
            <a:ext cx="1440958" cy="66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41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0" y="7937"/>
            <a:ext cx="12269883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159768" y="273537"/>
            <a:ext cx="63880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Open data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4869" y="2149950"/>
            <a:ext cx="9138745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9900" dirty="0">
                <a:solidFill>
                  <a:schemeClr val="bg1"/>
                </a:solidFill>
              </a:rPr>
              <a:t>data</a:t>
            </a:r>
            <a:r>
              <a:rPr lang="en-GB" sz="4000" dirty="0">
                <a:solidFill>
                  <a:schemeClr val="bg1"/>
                </a:solidFill>
              </a:rPr>
              <a:t>”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08386" y="2152424"/>
            <a:ext cx="91387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“While the 20th century was about oil, the next century is going to be about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58757" y="4733714"/>
            <a:ext cx="3337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</a:rPr>
              <a:t>Ginni</a:t>
            </a:r>
            <a:r>
              <a:rPr lang="en-GB" sz="2400" dirty="0">
                <a:solidFill>
                  <a:schemeClr val="bg1"/>
                </a:solidFill>
              </a:rPr>
              <a:t> Rometty, CEO IBM</a:t>
            </a:r>
          </a:p>
        </p:txBody>
      </p:sp>
    </p:spTree>
    <p:extLst>
      <p:ext uri="{BB962C8B-B14F-4D97-AF65-F5344CB8AC3E}">
        <p14:creationId xmlns:p14="http://schemas.microsoft.com/office/powerpoint/2010/main" val="2321124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638" y="0"/>
            <a:ext cx="12269883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159768" y="273537"/>
            <a:ext cx="63880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Open data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2050" name="Picture 2" descr="Image result for netflix priz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803" y="1658532"/>
            <a:ext cx="9034845" cy="461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703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159768" y="273537"/>
            <a:ext cx="6388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myPersonality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 result for facebook like logo transparent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84" y="4262601"/>
            <a:ext cx="2769473" cy="237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8411471" y="1378071"/>
            <a:ext cx="2334908" cy="2416401"/>
            <a:chOff x="13331731" y="5012511"/>
            <a:chExt cx="2500027" cy="2409371"/>
          </a:xfrm>
        </p:grpSpPr>
        <p:sp>
          <p:nvSpPr>
            <p:cNvPr id="24" name="Rounded Rectangle 15"/>
            <p:cNvSpPr/>
            <p:nvPr/>
          </p:nvSpPr>
          <p:spPr>
            <a:xfrm>
              <a:off x="13331731" y="5012511"/>
              <a:ext cx="2500027" cy="2409371"/>
            </a:xfrm>
            <a:prstGeom prst="round2Diag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GB" sz="1600" dirty="0">
                  <a:solidFill>
                    <a:schemeClr val="accent5">
                      <a:lumMod val="75000"/>
                    </a:schemeClr>
                  </a:solidFill>
                  <a:latin typeface="Sansation Regular"/>
                  <a:cs typeface="Sansation Regular"/>
                </a:rPr>
                <a:t>7mil individual psych &amp; social profiles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9633"/>
            <a:stretch/>
          </p:blipFill>
          <p:spPr>
            <a:xfrm>
              <a:off x="13863339" y="5238165"/>
              <a:ext cx="1329825" cy="1294446"/>
            </a:xfrm>
            <a:prstGeom prst="round2Diag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823944" y="1473327"/>
            <a:ext cx="2345560" cy="2375473"/>
            <a:chOff x="687068" y="4126894"/>
            <a:chExt cx="2393043" cy="2409371"/>
          </a:xfrm>
        </p:grpSpPr>
        <p:sp>
          <p:nvSpPr>
            <p:cNvPr id="18" name="Rounded Rectangle 23"/>
            <p:cNvSpPr/>
            <p:nvPr/>
          </p:nvSpPr>
          <p:spPr>
            <a:xfrm>
              <a:off x="687068" y="4126894"/>
              <a:ext cx="2393043" cy="2409371"/>
            </a:xfrm>
            <a:prstGeom prst="round2Diag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GB" sz="1600" dirty="0">
                  <a:solidFill>
                    <a:schemeClr val="accent5">
                      <a:lumMod val="75000"/>
                    </a:schemeClr>
                  </a:solidFill>
                  <a:latin typeface="Sansation Regular"/>
                  <a:cs typeface="Sansation Regular"/>
                </a:rPr>
                <a:t>Feedback was the only incentive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810" r="6558" b="18860"/>
            <a:stretch/>
          </p:blipFill>
          <p:spPr>
            <a:xfrm>
              <a:off x="1529306" y="4353002"/>
              <a:ext cx="713459" cy="1311404"/>
            </a:xfrm>
            <a:prstGeom prst="round2Diag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188934" y="1537895"/>
            <a:ext cx="2393043" cy="2409371"/>
            <a:chOff x="5245602" y="366059"/>
            <a:chExt cx="2393043" cy="2409371"/>
          </a:xfrm>
        </p:grpSpPr>
        <p:sp>
          <p:nvSpPr>
            <p:cNvPr id="21" name="Rounded Rectangle 29"/>
            <p:cNvSpPr/>
            <p:nvPr/>
          </p:nvSpPr>
          <p:spPr>
            <a:xfrm>
              <a:off x="5245602" y="366059"/>
              <a:ext cx="2393043" cy="2409371"/>
            </a:xfrm>
            <a:prstGeom prst="round2Diag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GB" sz="1600" dirty="0">
                  <a:solidFill>
                    <a:schemeClr val="accent5">
                      <a:lumMod val="75000"/>
                    </a:schemeClr>
                  </a:solidFill>
                  <a:latin typeface="Sansation Regular"/>
                  <a:cs typeface="Sansation Regular"/>
                </a:rPr>
                <a:t>25 validated psychometric tests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7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708" r="11741" b="20721"/>
            <a:stretch/>
          </p:blipFill>
          <p:spPr>
            <a:xfrm>
              <a:off x="5795632" y="641210"/>
              <a:ext cx="1292980" cy="1311404"/>
            </a:xfrm>
            <a:prstGeom prst="round2DiagRect">
              <a:avLst/>
            </a:prstGeom>
          </p:spPr>
        </p:pic>
      </p:grpSp>
      <p:pic>
        <p:nvPicPr>
          <p:cNvPr id="23" name="Picture 2" descr="Image result for facebook like logo transparent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23" y="4343260"/>
            <a:ext cx="2769473" cy="237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facebook like logo transparent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045" y="4262601"/>
            <a:ext cx="2769473" cy="237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40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19623" y="1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159768" y="273537"/>
            <a:ext cx="6388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myPersonality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528" y="1634312"/>
            <a:ext cx="9241971" cy="45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40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19623" y="1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159768" y="273537"/>
            <a:ext cx="6388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myPersonality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55" y="1588051"/>
            <a:ext cx="10528060" cy="478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50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159768" y="273537"/>
            <a:ext cx="6388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myPersonality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22718"/>
            <a:ext cx="10672241" cy="39309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33507" y="5798123"/>
            <a:ext cx="9318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80+ institutions </a:t>
            </a:r>
          </a:p>
        </p:txBody>
      </p:sp>
    </p:spTree>
    <p:extLst>
      <p:ext uri="{BB962C8B-B14F-4D97-AF65-F5344CB8AC3E}">
        <p14:creationId xmlns:p14="http://schemas.microsoft.com/office/powerpoint/2010/main" val="1251294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159768" y="273537"/>
            <a:ext cx="6388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myPersonality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480" y="2030640"/>
            <a:ext cx="2811126" cy="1187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761" y="2124188"/>
            <a:ext cx="2647950" cy="1000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468" y="4692920"/>
            <a:ext cx="2133600" cy="9048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9768" y="2055813"/>
            <a:ext cx="3305175" cy="1162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880" y="4386923"/>
            <a:ext cx="2661062" cy="15168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6691" y="4707209"/>
            <a:ext cx="42100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21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159768" y="273537"/>
            <a:ext cx="6388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myPersonality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201" y="1661425"/>
            <a:ext cx="106553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Question: 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Can you build a predictive model of a psychometric test (BIG-5) using Facebook ‘likes’ and machine learning?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pic>
        <p:nvPicPr>
          <p:cNvPr id="19" name="Picture 4" descr="http://securityledger.com/wp-content/uploads/2013/10/Facebook-Like-Butt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27" y="3778873"/>
            <a:ext cx="3394075" cy="16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2"/>
          <p:cNvSpPr/>
          <p:nvPr/>
        </p:nvSpPr>
        <p:spPr>
          <a:xfrm>
            <a:off x="4917819" y="4113134"/>
            <a:ext cx="1997354" cy="84273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1" name="Picture 6" descr="http://www.boostbusinesssupport.com/wordpress/wp-content/uploads/2012/09/Questionnaire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449" y="3778873"/>
            <a:ext cx="3695216" cy="164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318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7" y="7938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159768" y="273537"/>
            <a:ext cx="6388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myPersonality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516" y="1556507"/>
            <a:ext cx="9406759" cy="37449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23544" y="5686097"/>
            <a:ext cx="833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Do you like PROMIS Health Organisation?     YES   |   NO</a:t>
            </a:r>
          </a:p>
        </p:txBody>
      </p:sp>
    </p:spTree>
    <p:extLst>
      <p:ext uri="{BB962C8B-B14F-4D97-AF65-F5344CB8AC3E}">
        <p14:creationId xmlns:p14="http://schemas.microsoft.com/office/powerpoint/2010/main" val="3489681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159768" y="273537"/>
            <a:ext cx="6388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myPersonality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0" y="1275921"/>
            <a:ext cx="3986473" cy="8521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08" y="1290270"/>
            <a:ext cx="3430646" cy="47327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1239" y="1275921"/>
            <a:ext cx="3711725" cy="476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86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3" name="Rectangle 2"/>
          <p:cNvSpPr/>
          <p:nvPr/>
        </p:nvSpPr>
        <p:spPr>
          <a:xfrm>
            <a:off x="5295297" y="273669"/>
            <a:ext cx="6579992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334124" y="273670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5331545" y="265734"/>
            <a:ext cx="67193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The Psychometrics Centre 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9" name="AutoShape 2" descr="data:image/jpeg;base64,/9j/4AAQSkZJRgABAQAAAQABAAD/2wCEAAkGBxISEhUSEhIVFRUVFRUVFRUVFRUVFRUVFRUWFhUVFRUYHSggGBolHRUVITEhJSktLi4uFx8zODMtNygtLisBCgoKBQUFDgUFDisZExkrKysrKysrKysrKysrKysrKysrKysrKysrKysrKysrKysrKysrKysrKysrKysrKysrK//AABEIALcBEwMBIgACEQEDEQH/xAAcAAACAgMBAQAAAAAAAAAAAAADBAACAQUHBgj/xAA9EAACAQIEAwYDBgMHBQAAAAABAgADEQQSITEFQVEGEyJhcYEHMpEjQlKhscEUYvAzcoKS0eHxFSRDg8L/xAAUAQEAAAAAAAAAAAAAAAAAAAAA/8QAFBEBAAAAAAAAAAAAAAAAAAAAAP/aAAwDAQACEQMRAD8A4zVGkUj1YbxKARZmRFmYGJAJm0yBAxaZtLWktAsgj2ESKIJscAusDqHYpPsp6M05pexC/ZT0xpwEqFPxTb0k0iVKn4ptqSaQAFJMkZKSZIC2STJGssmWAtkkyRjLJlgLZJgpGckwUgK5JjJGskqUgKlJgpGikqUgKFJUpGykoUgJlJQpHGSCZICjLKFY0yQTLAWIlCsOywZEAOWSEIkgcFxC6n1mvM2uLXxN6zWldYBqQ0lSJdRaYIgVAlrSWlgIEAmQJkCSBdBNnw8azXpNhgt4HWuwgvTnrDTnlvh4L057FkgJoms2VJdInl1mxojSBQrJlhiswVgCyTJSFEhgByyZYXLMZYAssxlhssmWAHLK5YfLJkgL5ZgpGe7k7uAoUlCkdNKUNOAkyQbJHWpwTJARdIF1jzpAOsBJlgmEbdYB1gAtMS9pIHDMYvjb1mtZdZuuI07VDNRVHigZtpKWhbaQcDAEzMzMCATMgkgXSO4RtYkIxRbWB2b4aa057hlnhPhU16Z9Z0BxARYazY0BpEag1myww0gQrMZYcrMZYAcsmWGyyZYAcsmWGyyZYAMsmWHyyZYAQkutOTFP3dN6hBIRGcgbkKpYgeek+bOP9vsdi2YtWenSJbLSpnIMpOisV1bS17wO3cd7dcOwhK1MQGcGxSkDVYHmGy6KfIkTzGP+K4FjTwoRCdHxNUIxF7ErQQM5E4a1Zr6eG3TeD84HcV+LVLmVbTdaLAA/4qwJHsJrq/xjYN4aNN1tzD0zf/OwnH7ypMDtGF+MSH+1wbDzp1AfyYD9ZuMJ8UeHPYM1WkT+OmSB70804Bcy6sYH03w7jWFxP9hXp1D+ENZv8hs35Riok+ZKGIZSCDbpOl9i/iC4IpYti6HRaupZD/NzZfzHnA6O6xd1jxsQCCCCAQRqCDsQeYi1RYCuWSXIkgcX4uPGfQTQ4geKb/iZu4t0mjxg8UCo2gzCptAVDAtMiCV5cNAJMSwlGgWBhabQAhEMDsXwie6sPOdLcTlvwdf5h5zqjwEqw1mywe011cTY4HaAwVktL2ktApaTLCBZYLAFlkySmLx1KkL1HA5ed+lhNZX48xF6GFqVeQJK01Otibm5t7QNvkmQk80mN4nV+WlRoj+a7MP8V7X/AMMLiMPXALYnFWQW8KAKD5HKASD0JMDWfErtGKODr0qLA1GU03fTu6CuLNnbbvCrWWmLsSwNraz5qddsvoOs9x8UO04xVZaFLw4el8iLorOfvkbX1IHqes8cUAYA7AgN5a63gLZeslp6GhwHvaFWuKuHQUVGZXq2qOxLAJSAU943hB5fMNZoiLiAAiVIhzTg2WBUQq05ihTzH3mxdRY6QNcB5xjC18pmHo6wZWB1D4cdqMjDC1n+zqN9iT9yo33L8lbl/Mf5p0iqs+bcNXy6G/kQbEEbG87n2F482Mw96n9rTOR2tbPpo/qefn6iBtiJmEamfL6/7SQOIYvDFCLkm/WaXiIs09ZxmzZCNZ57iOCdjoICNM6Ras02CcPqfhlH4PWOyn6GBqgYRGjq8ErfhP0MMnZ+sfun6QFVMwZtKfZ6t0P0hk7N1TA0syDN+vZWrCr2Rqdf0gey+DVTxOJ2B1nJPh9gjg2JbnOk/wDXKZ/4MA9dY/gRpNJU4op5flHsJxRQIG4yzKrEhxNfOOUK6tqDA4DxD4o8Rr4h+4q9xSDMEprTpscoJALs6klvQgeUwnaLGswariqzAb+MgC5PICw26Ty/arh9TA8RxFLKQBVYp506hzoRfcWI18jL8Kzk5cxZnZTlucu+2XmSefnA95jcQahp1e9qgFhamKniY3Nrvl8I0t11nXuGuXQEqUNtVO49ZyfgIFMik2Vrm+V3CgEZdADqeX0trOs8MrNkGcAG3I3HlbTaA33c8t21wfeUWRhcN1ICgjUZgdNbAfuJ6u8XxWHzAi/L/gwPkXjVEpWYHSx0Gmg+7t5WiYadV+IfYhw3eIDY5woCiwyqWVFCKLAhTYnpacpqqVJBFrex9xAsaltpVakHMwHrhgLReqszTGksq3ZQdri/pAJhaNgD5X+u35Qrt/X5w1a1zba5PoOQ/SCYQBMYBzGKixJzcwLKZ074R44K1Sj+IB/pZRb0JI9xOYIs3fZ/HNSqhlGq6+w39rE3HOB9BGSLcOxYq0kqDZ1B9L7j2MkDjeFu7BEF2YgAcyTPT0+xmN08KC/V9vXSebwBelUWpTUFlIYC+9p0TD9tK5TxYMg9e9QA+nOBr8L2HxZPiNID+8x/abBOw+JOgekB6tr+WkunbWvywZP/ALVhm7bVsh/7NgbafaIYCb9gsXurUm/xMP8A5moxvC69B+7qpla197gjqDznq+Adtq7Kq1MGwtoW7xLH01vEe2HFXrVEPd2CqRYNmJubm9vQQPPpR8pfuD0maeIqDamx9pcV6x/8TQMjDm20zTwrEwid6fuH6xikan4fzEA2HwjC2s2lLDnrE8Mr8yB7x6ko3Lj2gHp0+pj1Gn5xJMvWMJWVeRMB4Uj1l6RK7GJniI/CT9IZcZ0Qn3EDyPxW7M/xSpixpUpDI9hfNTLXW/8AdJb/ADGeQ4DgQhVw2fVSqqM2YBgGIOhtcEZgbaaX1I7CcZmBVkBBFiCQQQRqCOk8NV4UmFrl3DNRHiQi96SLcmkAu6gXA8jzOpBHiKUu9FbK4ynxKq3FNgMxN1NyLkC56+499wPjpZaQCl0qD5jfMDYNYLbxDW3K1rHYznrdrMKKneAYjxFwFOUgZSLjLf5Wu2hHLlYTa4TtwlPEhQtlyMWdifBSGtMrqQL3N9idN7gQOnYnGAeAMqudh81jbmLwNKjUQXq4gsDqfCg+mVRPF43tNgQgxveAO6gZC3ynQ622+7frdZ6rB46mqq1apnZ9jsoB1sq+Q576QNu2HpVUysMy+e/S4O9/OcZ7afBetnatgagqKbsaNUhXBJJsj2ysOma3qZ1/AcOpA50N82tyb/nHyQoJ5c4HxzxjhFfC1DSxFJqVQalXFtDsQdmG+oNokqz6l+InZalxTCuiZf4imC1B9iG3KE/ga1ul7HlPmXuGRiGUhlJVgdCCDYgjkQdIA7W0mUPiv0lq784bB0vCW/rX/aBWkTreZepaEsBaK1TAq9S4gqa3mWEPQW2sC7UwF13tDcJN6qDmTl03JOi2872itd76Ta9kOD18TiE7hCwp1Kb1G0C01Dg3JPobDc2NhA7xgcIEpqg5ACSOMdZIHHsPXybEFuttB6a6x9cWTubnraKUKa8gP69Y4oA5HqDYctxpvAPh3aOpVOlrRRLW0B0udbAafv5Q9Oo2wJA9Bv5wHUruBy/T9pR6rk6jTyN5WlmPJvO+ksG0sQT6mAWlbckj2vp9ZdaS/iO3nBrpyFtOf7ASZs2gA389IFu6PIH32hKdBug+okpgja/nbT9o9RQtckgDp0ueXOBhMOeZjdGkfp7StKmBufTreHp2HT8/3gZLZeRPprCI1/uEew/1mFfpb9RDU78usCprkbKx9tpBXY/cJ9rfrGFZr9R7iEVj+E/Un9oCLVnGgpn+vSKY3FDKQ6Mw52Rj+02tesQP9JoeJ13bwg+9if3gcr7VFBVIo0qxAvvTI3JJ057mK4PiL00djSZ3bu0BZWuqIGtpaxtZBr+ET2eN4W7HVtfS019bgbEfPfy1BtrqD7fnA83w/EirjKL1KFgaitUVVsGK6i3kSo0/Wex7W9qWWutNSwCqjkk5QO8VXttva3sRNFX7OOCrIbMCGU5iDdTcEaciIHG9nsRiKrVKtUF6jXZjtc6DZbAaAADpA6Hwf4pYUIE8SPYAAgspPM3A0v8AvOncFxprUUqFSpZb6i35GfNuH7I4hTmRwxB0IBt9dJ2DsJxHG06KU61JCqiytnYOfIgg/W8D3FPBqtQuNMwAIsLaTjnxu7FFCeJYddGI/iUHI7CsB02DedjzM7BhMZnHiGU8xe/584xWorUUo6hlYFWVhcEEWII5ggke8D4wZ7zc0T9mPX9AJ0bt38NcLhC1SklRaTBjTIdiEcKTkYtfppfcek5oreAQKtfWCNPrC5Sdelv9pcDS/wDXOAmEl2aYqP0nouzHYjF42zKnd0jb7WoCFIPNF3f1GnnA0nCuE1sVWWjQXM76dAo5sx5KBuZ9AdnOA08Dh1oU7EgXd7WNSpbxOel+Q5C0nZzszQwNLu6QuxsalU/PUYbX6AclGg15kk7Kq/WAIySpeZgcfDmw166cuXP2hqRJ5+0DQqjawjdOuByEBzB0766/qL/SOpVCjS9+e4udbH84rQrm19PoIVKmv/EBlMQRsCTbpL0xUO4P0uZQVmGzH6y71mO7seupgHo0mNgQ/Ow2hhhW05cr6AxVFJF7nnzl+6W9h+cB+jhLEksPUlfOOqg2DL9RNRTy2Om3nCobjwmBs1RedRb+hP6QyhNjVvbyOk1lEDWGpUzbaBuqJp2+Yn2lqeW+lz6xOmbi+3pCqv1gO2A0P+ky4HQ+u8EnnCi28BevSB0sZrqvDlzDwg+5JmyctygWU36mAu3CwR8iix6Sq8LXbKLdbWjZc9dZa7HcwFRhQToPr9P2hXwqtvsANvLb9YyiCXVQDABQw4AtfT8o9QcKJXSZKrADiMVY6GKjtTWpn5Q69Do3sY1UydIhXppzEDe4bjWExtNqNQCzizU6o39DsZwr4gdgq3DXzJephTrTqm11uQO7qfzXIsfvDXkQOpU8OvICMvW7yk1CqBVpOMrU31BB6HcHmDytA+d1N5t+FcBr4nSjTLDm50ReuvPloLzsHA+xnCUa7UCzchXdqiD0U+E+4M2/GuyqVRmw9VqDAaBD9mR/cHy+q294Hj+xHZLh6Wep9tXBuRVWyow/DTOnubzoJIngavD8dRLDFVKb0+VQAo4Hk6/vPR8Ox6lAqnNlFr5r/UnWBtWaL1JpeOdpUw+jIx6kWtI3aLDLTWpUrIit8udgpPoDrA2VpmeaqducACQa4uOiuR7ECxkgc+SoIanUvEAbxilVG0DZJWOkbFXa281dOpHcO/WA3TrNGlqdYmlUXltzeA9RrEbwi1SdhE6b8o8q6WgFLWAAtrvD0StrCK06AjtCkBAYogRpMSL2ijAdZfDrYwH6dQRqnWvtNaWhqLnpA2LDpIHI3i3eES/f3gHNcWkUiLlgYRQIEqrMInnCFBK5YBaRtKkyAiQCBdDKs0yHlWqQKvrANRvuYSpUEFnECoIXSUquLRU1zmlnrAwLLVhqHEWT5Tp0O0QqNYRQ4mxgY7U1MZiQFp4g0lB+SmAub+8xuT6bTyeFx2NwStUqd3UIIGVQwdgb+IgeDTTzN/KeqqYoRdsSDuAR0IvA8Hxvt5isTZUXugNwoDNfn4iNBNDT4dXquPCS77XN2PmenvadZxFGlVUrYKeqgC3p9Yjguy4FQOWFgALAW23PnfT+tIHlqPYlcoz4kBuYSmWUeQbS8k6V/wBLpcxfzNifqZIHJUaFptrExUhEeBtaVTSEpubxCnUjNJoGzpvHKFQTTB4anV84G9Ui8NTeaSniI3RrwNstcCZfEnlNaKt47QcQDUncxygxEWSqIUPAdSrHKFeahXjNJ4G5WqJhrTXLVhO/gMmZV7RbvpXvYGxWrLhprRVmBiTA2kxmidPEXhO+gGNSDatBtVgXcQM1qsWNY9Zl6gilV4By8BW6wXeSzVhaACpiOUC2sHXfWYNaAviCeUTqVSIzUqRXEMIFFxJHOM0+NlZq6hi1SB61O0KWknjbGZgaVRCKINYQGAZGjNKpEwYRGgOZ5dSYCm8MHgM0owpilJ42rCAZHjKVYhnhUqQH6VaMpiDNYjRmlA2S1Lxui011IxmnVgbC0yAYGlXjCtAkIsETLLAKRBPMl5UtAtSa0K1SLXlXaAwako9SKGtKHEQLVqhir1jLs0A6wJ30wasEYF2gXqveDzyg9ZkuIAKt4rVJmwDiArMIGsJMrkJjLETGcQA92ZIbvBJA8qGlw0kkCwMuDJJAujQ6NMyQCq0MtWYkgEDwqNJJAYptG6TzMkBhKsIa0kkAtCtH0rSSQCLVhO8kkgVNYTHfySQMGvA1MRJJAUqV4H+IkkgQ4mAqYqSSAB8XBtiZiSAFsTaAfFGSSBX+LMHUxRMkkAJrGS5mZIGNeszJJA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AutoShape 4" descr="data:image/jpeg;base64,/9j/4AAQSkZJRgABAQAAAQABAAD/2wCEAAkGBxISEhUSEhIVFRUVFRUVFRUVFRUVFRUVFRUWFhUVFRUYHSggGBolHRUVITEhJSktLi4uFx8zODMtNygtLisBCgoKBQUFDgUFDisZExkrKysrKysrKysrKysrKysrKysrKysrKysrKysrKysrKysrKysrKysrKysrKysrKysrK//AABEIALcBEwMBIgACEQEDEQH/xAAcAAACAgMBAQAAAAAAAAAAAAADBAACAQUHBgj/xAA9EAACAQIEAwYDBgMHBQAAAAABAgADEQQSITEFQVEGEyJhcYEHMpEjQlKhscEUYvAzcoKS0eHxFSRDg8L/xAAUAQEAAAAAAAAAAAAAAAAAAAAA/8QAFBEBAAAAAAAAAAAAAAAAAAAAAP/aAAwDAQACEQMRAD8A4zVGkUj1YbxKARZmRFmYGJAJm0yBAxaZtLWktAsgj2ESKIJscAusDqHYpPsp6M05pexC/ZT0xpwEqFPxTb0k0iVKn4ptqSaQAFJMkZKSZIC2STJGssmWAtkkyRjLJlgLZJgpGckwUgK5JjJGskqUgKlJgpGikqUgKFJUpGykoUgJlJQpHGSCZICjLKFY0yQTLAWIlCsOywZEAOWSEIkgcFxC6n1mvM2uLXxN6zWldYBqQ0lSJdRaYIgVAlrSWlgIEAmQJkCSBdBNnw8azXpNhgt4HWuwgvTnrDTnlvh4L057FkgJoms2VJdInl1mxojSBQrJlhiswVgCyTJSFEhgByyZYXLMZYAssxlhssmWAHLK5YfLJkgL5ZgpGe7k7uAoUlCkdNKUNOAkyQbJHWpwTJARdIF1jzpAOsBJlgmEbdYB1gAtMS9pIHDMYvjb1mtZdZuuI07VDNRVHigZtpKWhbaQcDAEzMzMCATMgkgXSO4RtYkIxRbWB2b4aa057hlnhPhU16Z9Z0BxARYazY0BpEag1myww0gQrMZYcrMZYAcsmWGyyZYAcsmWGyyZYAMsmWHyyZYAQkutOTFP3dN6hBIRGcgbkKpYgeek+bOP9vsdi2YtWenSJbLSpnIMpOisV1bS17wO3cd7dcOwhK1MQGcGxSkDVYHmGy6KfIkTzGP+K4FjTwoRCdHxNUIxF7ErQQM5E4a1Zr6eG3TeD84HcV+LVLmVbTdaLAA/4qwJHsJrq/xjYN4aNN1tzD0zf/OwnH7ypMDtGF+MSH+1wbDzp1AfyYD9ZuMJ8UeHPYM1WkT+OmSB70804Bcy6sYH03w7jWFxP9hXp1D+ENZv8hs35Riok+ZKGIZSCDbpOl9i/iC4IpYti6HRaupZD/NzZfzHnA6O6xd1jxsQCCCCAQRqCDsQeYi1RYCuWSXIkgcX4uPGfQTQ4geKb/iZu4t0mjxg8UCo2gzCptAVDAtMiCV5cNAJMSwlGgWBhabQAhEMDsXwie6sPOdLcTlvwdf5h5zqjwEqw1mywe011cTY4HaAwVktL2ktApaTLCBZYLAFlkySmLx1KkL1HA5ed+lhNZX48xF6GFqVeQJK01Otibm5t7QNvkmQk80mN4nV+WlRoj+a7MP8V7X/AMMLiMPXALYnFWQW8KAKD5HKASD0JMDWfErtGKODr0qLA1GU03fTu6CuLNnbbvCrWWmLsSwNraz5qddsvoOs9x8UO04xVZaFLw4el8iLorOfvkbX1IHqes8cUAYA7AgN5a63gLZeslp6GhwHvaFWuKuHQUVGZXq2qOxLAJSAU943hB5fMNZoiLiAAiVIhzTg2WBUQq05ihTzH3mxdRY6QNcB5xjC18pmHo6wZWB1D4cdqMjDC1n+zqN9iT9yo33L8lbl/Mf5p0iqs+bcNXy6G/kQbEEbG87n2F482Mw96n9rTOR2tbPpo/qefn6iBtiJmEamfL6/7SQOIYvDFCLkm/WaXiIs09ZxmzZCNZ57iOCdjoICNM6Ras02CcPqfhlH4PWOyn6GBqgYRGjq8ErfhP0MMnZ+sfun6QFVMwZtKfZ6t0P0hk7N1TA0syDN+vZWrCr2Rqdf0gey+DVTxOJ2B1nJPh9gjg2JbnOk/wDXKZ/4MA9dY/gRpNJU4op5flHsJxRQIG4yzKrEhxNfOOUK6tqDA4DxD4o8Rr4h+4q9xSDMEprTpscoJALs6klvQgeUwnaLGswariqzAb+MgC5PICw26Ty/arh9TA8RxFLKQBVYp506hzoRfcWI18jL8Kzk5cxZnZTlucu+2XmSefnA95jcQahp1e9qgFhamKniY3Nrvl8I0t11nXuGuXQEqUNtVO49ZyfgIFMik2Vrm+V3CgEZdADqeX0trOs8MrNkGcAG3I3HlbTaA33c8t21wfeUWRhcN1ICgjUZgdNbAfuJ6u8XxWHzAi/L/gwPkXjVEpWYHSx0Gmg+7t5WiYadV+IfYhw3eIDY5woCiwyqWVFCKLAhTYnpacpqqVJBFrex9xAsaltpVakHMwHrhgLReqszTGksq3ZQdri/pAJhaNgD5X+u35Qrt/X5w1a1zba5PoOQ/SCYQBMYBzGKixJzcwLKZ074R44K1Sj+IB/pZRb0JI9xOYIs3fZ/HNSqhlGq6+w39rE3HOB9BGSLcOxYq0kqDZ1B9L7j2MkDjeFu7BEF2YgAcyTPT0+xmN08KC/V9vXSebwBelUWpTUFlIYC+9p0TD9tK5TxYMg9e9QA+nOBr8L2HxZPiNID+8x/abBOw+JOgekB6tr+WkunbWvywZP/ALVhm7bVsh/7NgbafaIYCb9gsXurUm/xMP8A5moxvC69B+7qpla197gjqDznq+Adtq7Kq1MGwtoW7xLH01vEe2HFXrVEPd2CqRYNmJubm9vQQPPpR8pfuD0maeIqDamx9pcV6x/8TQMjDm20zTwrEwid6fuH6xikan4fzEA2HwjC2s2lLDnrE8Mr8yB7x6ko3Lj2gHp0+pj1Gn5xJMvWMJWVeRMB4Uj1l6RK7GJniI/CT9IZcZ0Qn3EDyPxW7M/xSpixpUpDI9hfNTLXW/8AdJb/ADGeQ4DgQhVw2fVSqqM2YBgGIOhtcEZgbaaX1I7CcZmBVkBBFiCQQQRqCOk8NV4UmFrl3DNRHiQi96SLcmkAu6gXA8jzOpBHiKUu9FbK4ynxKq3FNgMxN1NyLkC56+499wPjpZaQCl0qD5jfMDYNYLbxDW3K1rHYznrdrMKKneAYjxFwFOUgZSLjLf5Wu2hHLlYTa4TtwlPEhQtlyMWdifBSGtMrqQL3N9idN7gQOnYnGAeAMqudh81jbmLwNKjUQXq4gsDqfCg+mVRPF43tNgQgxveAO6gZC3ynQ622+7frdZ6rB46mqq1apnZ9jsoB1sq+Q576QNu2HpVUysMy+e/S4O9/OcZ7afBetnatgagqKbsaNUhXBJJsj2ysOma3qZ1/AcOpA50N82tyb/nHyQoJ5c4HxzxjhFfC1DSxFJqVQalXFtDsQdmG+oNokqz6l+InZalxTCuiZf4imC1B9iG3KE/ga1ul7HlPmXuGRiGUhlJVgdCCDYgjkQdIA7W0mUPiv0lq784bB0vCW/rX/aBWkTreZepaEsBaK1TAq9S4gqa3mWEPQW2sC7UwF13tDcJN6qDmTl03JOi2872itd76Ta9kOD18TiE7hCwp1Kb1G0C01Dg3JPobDc2NhA7xgcIEpqg5ACSOMdZIHHsPXybEFuttB6a6x9cWTubnraKUKa8gP69Y4oA5HqDYctxpvAPh3aOpVOlrRRLW0B0udbAafv5Q9Oo2wJA9Bv5wHUruBy/T9pR6rk6jTyN5WlmPJvO+ksG0sQT6mAWlbckj2vp9ZdaS/iO3nBrpyFtOf7ASZs2gA389IFu6PIH32hKdBug+okpgja/nbT9o9RQtckgDp0ueXOBhMOeZjdGkfp7StKmBufTreHp2HT8/3gZLZeRPprCI1/uEew/1mFfpb9RDU78usCprkbKx9tpBXY/cJ9rfrGFZr9R7iEVj+E/Un9oCLVnGgpn+vSKY3FDKQ6Mw52Rj+02tesQP9JoeJ13bwg+9if3gcr7VFBVIo0qxAvvTI3JJ057mK4PiL00djSZ3bu0BZWuqIGtpaxtZBr+ET2eN4W7HVtfS019bgbEfPfy1BtrqD7fnA83w/EirjKL1KFgaitUVVsGK6i3kSo0/Wex7W9qWWutNSwCqjkk5QO8VXttva3sRNFX7OOCrIbMCGU5iDdTcEaciIHG9nsRiKrVKtUF6jXZjtc6DZbAaAADpA6Hwf4pYUIE8SPYAAgspPM3A0v8AvOncFxprUUqFSpZb6i35GfNuH7I4hTmRwxB0IBt9dJ2DsJxHG06KU61JCqiytnYOfIgg/W8D3FPBqtQuNMwAIsLaTjnxu7FFCeJYddGI/iUHI7CsB02DedjzM7BhMZnHiGU8xe/584xWorUUo6hlYFWVhcEEWII5ggke8D4wZ7zc0T9mPX9AJ0bt38NcLhC1SklRaTBjTIdiEcKTkYtfppfcek5oreAQKtfWCNPrC5Sdelv9pcDS/wDXOAmEl2aYqP0nouzHYjF42zKnd0jb7WoCFIPNF3f1GnnA0nCuE1sVWWjQXM76dAo5sx5KBuZ9AdnOA08Dh1oU7EgXd7WNSpbxOel+Q5C0nZzszQwNLu6QuxsalU/PUYbX6AclGg15kk7Kq/WAIySpeZgcfDmw166cuXP2hqRJ5+0DQqjawjdOuByEBzB0766/qL/SOpVCjS9+e4udbH84rQrm19PoIVKmv/EBlMQRsCTbpL0xUO4P0uZQVmGzH6y71mO7seupgHo0mNgQ/Ow2hhhW05cr6AxVFJF7nnzl+6W9h+cB+jhLEksPUlfOOqg2DL9RNRTy2Om3nCobjwmBs1RedRb+hP6QyhNjVvbyOk1lEDWGpUzbaBuqJp2+Yn2lqeW+lz6xOmbi+3pCqv1gO2A0P+ky4HQ+u8EnnCi28BevSB0sZrqvDlzDwg+5JmyctygWU36mAu3CwR8iix6Sq8LXbKLdbWjZc9dZa7HcwFRhQToPr9P2hXwqtvsANvLb9YyiCXVQDABQw4AtfT8o9QcKJXSZKrADiMVY6GKjtTWpn5Q69Do3sY1UydIhXppzEDe4bjWExtNqNQCzizU6o39DsZwr4gdgq3DXzJephTrTqm11uQO7qfzXIsfvDXkQOpU8OvICMvW7yk1CqBVpOMrU31BB6HcHmDytA+d1N5t+FcBr4nSjTLDm50ReuvPloLzsHA+xnCUa7UCzchXdqiD0U+E+4M2/GuyqVRmw9VqDAaBD9mR/cHy+q294Hj+xHZLh6Wep9tXBuRVWyow/DTOnubzoJIngavD8dRLDFVKb0+VQAo4Hk6/vPR8Ox6lAqnNlFr5r/UnWBtWaL1JpeOdpUw+jIx6kWtI3aLDLTWpUrIit8udgpPoDrA2VpmeaqducACQa4uOiuR7ECxkgc+SoIanUvEAbxilVG0DZJWOkbFXa281dOpHcO/WA3TrNGlqdYmlUXltzeA9RrEbwi1SdhE6b8o8q6WgFLWAAtrvD0StrCK06AjtCkBAYogRpMSL2ijAdZfDrYwH6dQRqnWvtNaWhqLnpA2LDpIHI3i3eES/f3gHNcWkUiLlgYRQIEqrMInnCFBK5YBaRtKkyAiQCBdDKs0yHlWqQKvrANRvuYSpUEFnECoIXSUquLRU1zmlnrAwLLVhqHEWT5Tp0O0QqNYRQ4mxgY7U1MZiQFp4g0lB+SmAub+8xuT6bTyeFx2NwStUqd3UIIGVQwdgb+IgeDTTzN/KeqqYoRdsSDuAR0IvA8Hxvt5isTZUXugNwoDNfn4iNBNDT4dXquPCS77XN2PmenvadZxFGlVUrYKeqgC3p9Yjguy4FQOWFgALAW23PnfT+tIHlqPYlcoz4kBuYSmWUeQbS8k6V/wBLpcxfzNifqZIHJUaFptrExUhEeBtaVTSEpubxCnUjNJoGzpvHKFQTTB4anV84G9Ui8NTeaSniI3RrwNstcCZfEnlNaKt47QcQDUncxygxEWSqIUPAdSrHKFeahXjNJ4G5WqJhrTXLVhO/gMmZV7RbvpXvYGxWrLhprRVmBiTA2kxmidPEXhO+gGNSDatBtVgXcQM1qsWNY9Zl6gilV4By8BW6wXeSzVhaACpiOUC2sHXfWYNaAviCeUTqVSIzUqRXEMIFFxJHOM0+NlZq6hi1SB61O0KWknjbGZgaVRCKINYQGAZGjNKpEwYRGgOZ5dSYCm8MHgM0owpilJ42rCAZHjKVYhnhUqQH6VaMpiDNYjRmlA2S1Lxui011IxmnVgbC0yAYGlXjCtAkIsETLLAKRBPMl5UtAtSa0K1SLXlXaAwako9SKGtKHEQLVqhir1jLs0A6wJ30wasEYF2gXqveDzyg9ZkuIAKt4rVJmwDiArMIGsJMrkJjLETGcQA92ZIbvBJA8qGlw0kkCwMuDJJAujQ6NMyQCq0MtWYkgEDwqNJJAYptG6TzMkBhKsIa0kkAtCtH0rSSQCLVhO8kkgVNYTHfySQMGvA1MRJJAUqV4H+IkkgQ4mAqYqSSAB8XBtiZiSAFsTaAfFGSSBX+LMHUxRMkkAJrGS5mZIGNeszJJA//2Q=="/>
          <p:cNvSpPr>
            <a:spLocks noChangeAspect="1" noChangeArrowheads="1"/>
          </p:cNvSpPr>
          <p:nvPr/>
        </p:nvSpPr>
        <p:spPr bwMode="auto">
          <a:xfrm>
            <a:off x="612775" y="3127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514344" y="1566795"/>
            <a:ext cx="11133371" cy="4851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GB" sz="2133" b="1" dirty="0">
                <a:solidFill>
                  <a:schemeClr val="bg1"/>
                </a:solidFill>
                <a:latin typeface="Sansation Regular"/>
                <a:cs typeface="Sansation Regular"/>
              </a:rPr>
              <a:t>History</a:t>
            </a:r>
          </a:p>
          <a:p>
            <a:pPr marL="380990" indent="-38099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sz="2133" dirty="0">
                <a:solidFill>
                  <a:schemeClr val="bg1"/>
                </a:solidFill>
                <a:latin typeface="Sansation Regular"/>
                <a:cs typeface="Sansation Regular"/>
              </a:rPr>
              <a:t>Founded by Prof John Rust in 1989; Joined the Judge Business School in 2015</a:t>
            </a:r>
          </a:p>
          <a:p>
            <a:pPr marL="380990" indent="-38099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sz="2133" dirty="0">
                <a:solidFill>
                  <a:schemeClr val="bg1"/>
                </a:solidFill>
                <a:latin typeface="Sansation Regular"/>
                <a:ea typeface="Roboto Light" panose="02000000000000000000" pitchFamily="2" charset="0"/>
                <a:cs typeface="Sansation Regular"/>
              </a:rPr>
              <a:t>Multidisciplinary team of psychologists, statisticians, mathematicians, computer scientists, linguists, engineers and entrepreneurs across the University</a:t>
            </a:r>
          </a:p>
          <a:p>
            <a:endParaRPr lang="en-GB" sz="2667" dirty="0">
              <a:solidFill>
                <a:schemeClr val="bg1"/>
              </a:solidFill>
              <a:latin typeface="Sansation Regular"/>
              <a:ea typeface="Roboto Light" panose="02000000000000000000" pitchFamily="2" charset="0"/>
              <a:cs typeface="Sansation Regular"/>
            </a:endParaRPr>
          </a:p>
          <a:p>
            <a:pPr>
              <a:buClr>
                <a:schemeClr val="accent2"/>
              </a:buClr>
            </a:pPr>
            <a:r>
              <a:rPr lang="en-GB" sz="2133" b="1" dirty="0">
                <a:solidFill>
                  <a:schemeClr val="bg1"/>
                </a:solidFill>
                <a:latin typeface="Sansation Regular"/>
                <a:cs typeface="Sansation Regular"/>
              </a:rPr>
              <a:t>Mission</a:t>
            </a:r>
          </a:p>
          <a:p>
            <a:pPr marL="380990" indent="-38099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sz="2133" dirty="0">
                <a:solidFill>
                  <a:schemeClr val="bg1"/>
                </a:solidFill>
                <a:latin typeface="Sansation Regular"/>
                <a:cs typeface="Sansation Regular"/>
              </a:rPr>
              <a:t>To establish the University of Cambridge as an international centre of excellence in computational behavioural science and adaptive measurement </a:t>
            </a:r>
          </a:p>
          <a:p>
            <a:pPr algn="ctr"/>
            <a:endParaRPr lang="en-GB" sz="2667" b="1" dirty="0">
              <a:solidFill>
                <a:schemeClr val="bg1"/>
              </a:solidFill>
              <a:latin typeface="Sansation Regular"/>
              <a:ea typeface="Roboto Light" panose="02000000000000000000" pitchFamily="2" charset="0"/>
              <a:cs typeface="Sansation Regular"/>
            </a:endParaRPr>
          </a:p>
          <a:p>
            <a:pPr>
              <a:buClr>
                <a:schemeClr val="accent2"/>
              </a:buClr>
            </a:pPr>
            <a:r>
              <a:rPr lang="en-GB" sz="2133" b="1" dirty="0">
                <a:solidFill>
                  <a:schemeClr val="bg1"/>
                </a:solidFill>
                <a:latin typeface="Sansation Regular"/>
                <a:cs typeface="Sansation Regular"/>
              </a:rPr>
              <a:t>Expertise and interests</a:t>
            </a:r>
          </a:p>
          <a:p>
            <a:pPr marL="380990" indent="-38099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sz="2133" dirty="0">
                <a:solidFill>
                  <a:schemeClr val="bg1"/>
                </a:solidFill>
                <a:latin typeface="Sansation Regular"/>
                <a:cs typeface="Sansation Regular"/>
              </a:rPr>
              <a:t>Digital footprint analysis</a:t>
            </a:r>
          </a:p>
          <a:p>
            <a:pPr marL="380990" indent="-38099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sz="2133" dirty="0">
                <a:solidFill>
                  <a:schemeClr val="bg1"/>
                </a:solidFill>
                <a:latin typeface="Sansation Regular"/>
                <a:cs typeface="Sansation Regular"/>
              </a:rPr>
              <a:t>Psychological assessment</a:t>
            </a:r>
          </a:p>
          <a:p>
            <a:pPr marL="380990" indent="-38099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sz="2133" dirty="0">
                <a:solidFill>
                  <a:schemeClr val="bg1"/>
                </a:solidFill>
                <a:latin typeface="Sansation Regular"/>
                <a:cs typeface="Sansation Regular"/>
              </a:rPr>
              <a:t>PROMs development</a:t>
            </a:r>
          </a:p>
          <a:p>
            <a:pPr marL="380990" indent="-38099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sz="2133" dirty="0">
                <a:solidFill>
                  <a:schemeClr val="bg1"/>
                </a:solidFill>
                <a:latin typeface="Sansation Regular"/>
                <a:cs typeface="Sansation Regular"/>
              </a:rPr>
              <a:t>Computer adaptive testing</a:t>
            </a:r>
            <a:endParaRPr lang="en-GB" sz="3200" b="1" dirty="0">
              <a:solidFill>
                <a:schemeClr val="bg1"/>
              </a:solidFill>
              <a:latin typeface="Sansation Regular"/>
              <a:ea typeface="Roboto Light" panose="02000000000000000000" pitchFamily="2" charset="0"/>
              <a:cs typeface="Sansation Regula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96196" y="4475677"/>
            <a:ext cx="5246915" cy="1897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3200" b="1" dirty="0">
              <a:solidFill>
                <a:schemeClr val="tx2">
                  <a:lumMod val="50000"/>
                </a:schemeClr>
              </a:solidFill>
              <a:latin typeface="Sansation Regular"/>
              <a:ea typeface="Roboto Light" panose="02000000000000000000" pitchFamily="2" charset="0"/>
              <a:cs typeface="Sansation Regular"/>
            </a:endParaRPr>
          </a:p>
          <a:p>
            <a:pPr marL="380990" indent="-38099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sz="2133" dirty="0">
                <a:solidFill>
                  <a:schemeClr val="bg1"/>
                </a:solidFill>
                <a:latin typeface="Sansation Regular"/>
                <a:cs typeface="Sansation Regular"/>
              </a:rPr>
              <a:t>Big Data &amp; Machine-learning</a:t>
            </a:r>
          </a:p>
          <a:p>
            <a:pPr marL="380990" indent="-38099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sz="2133" dirty="0">
                <a:solidFill>
                  <a:schemeClr val="bg1"/>
                </a:solidFill>
                <a:latin typeface="Sansation Regular"/>
                <a:cs typeface="Sansation Regular"/>
              </a:rPr>
              <a:t>Unstructured Text </a:t>
            </a:r>
          </a:p>
          <a:p>
            <a:pPr marL="380990" indent="-38099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sz="2133" dirty="0">
                <a:solidFill>
                  <a:schemeClr val="bg1"/>
                </a:solidFill>
                <a:latin typeface="Sansation Regular"/>
                <a:cs typeface="Sansation Regular"/>
              </a:rPr>
              <a:t>Facial rec &amp; Image Analysis</a:t>
            </a:r>
          </a:p>
          <a:p>
            <a:pPr marL="380990" indent="-38099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sz="2133" dirty="0">
                <a:solidFill>
                  <a:schemeClr val="bg1"/>
                </a:solidFill>
                <a:latin typeface="Sansation Regular"/>
                <a:cs typeface="Sansation Regular"/>
              </a:rPr>
              <a:t>Open-source software</a:t>
            </a:r>
          </a:p>
        </p:txBody>
      </p:sp>
    </p:spTree>
    <p:extLst>
      <p:ext uri="{BB962C8B-B14F-4D97-AF65-F5344CB8AC3E}">
        <p14:creationId xmlns:p14="http://schemas.microsoft.com/office/powerpoint/2010/main" val="3741729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159768" y="273537"/>
            <a:ext cx="6388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myPersonality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467" y="1097191"/>
            <a:ext cx="5553184" cy="11869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988" y="2484481"/>
            <a:ext cx="6791325" cy="383857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100459" y="4308518"/>
            <a:ext cx="858891" cy="2413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13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159768" y="273537"/>
            <a:ext cx="6388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myPersonality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289" y="2055813"/>
            <a:ext cx="7308498" cy="41860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75" y="1089270"/>
            <a:ext cx="4820255" cy="149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1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7915584" y="273668"/>
            <a:ext cx="7416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myPersonality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443" y="1370267"/>
            <a:ext cx="9606455" cy="45248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17280" y="5838765"/>
            <a:ext cx="7416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applymagicsauce.com</a:t>
            </a: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678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7915584" y="273668"/>
            <a:ext cx="7416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myPersonality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17280" y="5838765"/>
            <a:ext cx="7416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applymagicsauce.com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58" y="1892252"/>
            <a:ext cx="9136118" cy="365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21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7915584" y="273668"/>
            <a:ext cx="7416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myPersonality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912" y="1275214"/>
            <a:ext cx="8079872" cy="525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2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7915584" y="273668"/>
            <a:ext cx="7416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myPersonality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17280" y="5838765"/>
            <a:ext cx="7416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applymagicsauce.com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80" y="1378333"/>
            <a:ext cx="9764893" cy="448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75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02470" y="273537"/>
            <a:ext cx="9245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Instagram and depression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8" name="Picture 4" descr="Image result for instagram pictures logo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634" y="169068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cool instagram pictur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53" y="1469659"/>
            <a:ext cx="4265839" cy="260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Image result for cool instagram pictur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634" y="3872769"/>
            <a:ext cx="2815676" cy="187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Image result for cool instagram pictur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103" y="3872769"/>
            <a:ext cx="2446906" cy="244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harvard logo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72" y="5307844"/>
            <a:ext cx="1373220" cy="133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26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638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27" y="1648009"/>
            <a:ext cx="5120722" cy="44653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69268" y="1835151"/>
            <a:ext cx="55336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Machine learning, big data, and statistical inference have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31957" y="2534762"/>
            <a:ext cx="507649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</a:rPr>
              <a:t>BIG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46696" y="4218725"/>
            <a:ext cx="49833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roles to play in the future of </a:t>
            </a:r>
          </a:p>
          <a:p>
            <a:r>
              <a:rPr lang="en-GB" sz="2800" dirty="0">
                <a:solidFill>
                  <a:schemeClr val="bg1"/>
                </a:solidFill>
              </a:rPr>
              <a:t>psychometrics and psychological</a:t>
            </a:r>
          </a:p>
          <a:p>
            <a:r>
              <a:rPr lang="en-GB" sz="2800" dirty="0">
                <a:solidFill>
                  <a:schemeClr val="bg1"/>
                </a:solidFill>
              </a:rPr>
              <a:t>assessment</a:t>
            </a:r>
          </a:p>
        </p:txBody>
      </p:sp>
    </p:spTree>
    <p:extLst>
      <p:ext uri="{BB962C8B-B14F-4D97-AF65-F5344CB8AC3E}">
        <p14:creationId xmlns:p14="http://schemas.microsoft.com/office/powerpoint/2010/main" val="4220287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19623" y="-2275"/>
            <a:ext cx="12231245" cy="6860272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848349" y="273669"/>
            <a:ext cx="6026939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334124" y="273670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1357443" y="2699102"/>
            <a:ext cx="979448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Montserrat" panose="02000505000000020004" pitchFamily="2" charset="0"/>
              </a:rPr>
              <a:t>“Ideas and tools for which the source code is made freely-available and may be redistributed and modified”</a:t>
            </a:r>
            <a:endParaRPr lang="en-GB" sz="2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41346" y="243507"/>
            <a:ext cx="63880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Open source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813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19623" y="-6993"/>
            <a:ext cx="12231245" cy="6837887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848349" y="273669"/>
            <a:ext cx="6026939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334124" y="273670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787051" y="159142"/>
            <a:ext cx="7209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Open source</a:t>
            </a:r>
            <a:r>
              <a:rPr lang="en-GB" sz="5400" dirty="0">
                <a:solidFill>
                  <a:schemeClr val="bg1"/>
                </a:solidFill>
              </a:rPr>
              <a:t> </a:t>
            </a:r>
            <a:r>
              <a:rPr lang="en-GB" sz="4800" dirty="0">
                <a:solidFill>
                  <a:schemeClr val="bg1"/>
                </a:solidFill>
              </a:rPr>
              <a:t>myths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37656" y="1691246"/>
            <a:ext cx="879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“It makes no business sense, so why do it?” </a:t>
            </a:r>
          </a:p>
        </p:txBody>
      </p:sp>
      <p:pic>
        <p:nvPicPr>
          <p:cNvPr id="19" name="Picture 4" descr="http://www.masonbruce.com/wp-content/uploads/2015/03/android-logo-transparent-backgrou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688" y="4235073"/>
            <a:ext cx="1972009" cy="197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http://img14.deviantart.net/720d/i/2011/176/9/6/ubuntu_logo_remake_by_jg_portfolio-d3jyj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25" y="4539851"/>
            <a:ext cx="1656494" cy="164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google logo transparent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443" y="2883767"/>
            <a:ext cx="3125156" cy="105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Oracle transparent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503" y="3153794"/>
            <a:ext cx="4116144" cy="58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443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0" y="7937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3" name="Rectangle 2"/>
          <p:cNvSpPr/>
          <p:nvPr/>
        </p:nvSpPr>
        <p:spPr>
          <a:xfrm>
            <a:off x="5295297" y="273669"/>
            <a:ext cx="6579992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334124" y="273670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5331545" y="265734"/>
            <a:ext cx="67193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The Psychometrics Centre 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9" name="AutoShape 2" descr="data:image/jpeg;base64,/9j/4AAQSkZJRgABAQAAAQABAAD/2wCEAAkGBxISEhUSEhIVFRUVFRUVFRUVFRUVFRUVFRUWFhUVFRUYHSggGBolHRUVITEhJSktLi4uFx8zODMtNygtLisBCgoKBQUFDgUFDisZExkrKysrKysrKysrKysrKysrKysrKysrKysrKysrKysrKysrKysrKysrKysrKysrKysrK//AABEIALcBEwMBIgACEQEDEQH/xAAcAAACAgMBAQAAAAAAAAAAAAADBAACAQUHBgj/xAA9EAACAQIEAwYDBgMHBQAAAAABAgADEQQSITEFQVEGEyJhcYEHMpEjQlKhscEUYvAzcoKS0eHxFSRDg8L/xAAUAQEAAAAAAAAAAAAAAAAAAAAA/8QAFBEBAAAAAAAAAAAAAAAAAAAAAP/aAAwDAQACEQMRAD8A4zVGkUj1YbxKARZmRFmYGJAJm0yBAxaZtLWktAsgj2ESKIJscAusDqHYpPsp6M05pexC/ZT0xpwEqFPxTb0k0iVKn4ptqSaQAFJMkZKSZIC2STJGssmWAtkkyRjLJlgLZJgpGckwUgK5JjJGskqUgKlJgpGikqUgKFJUpGykoUgJlJQpHGSCZICjLKFY0yQTLAWIlCsOywZEAOWSEIkgcFxC6n1mvM2uLXxN6zWldYBqQ0lSJdRaYIgVAlrSWlgIEAmQJkCSBdBNnw8azXpNhgt4HWuwgvTnrDTnlvh4L057FkgJoms2VJdInl1mxojSBQrJlhiswVgCyTJSFEhgByyZYXLMZYAssxlhssmWAHLK5YfLJkgL5ZgpGe7k7uAoUlCkdNKUNOAkyQbJHWpwTJARdIF1jzpAOsBJlgmEbdYB1gAtMS9pIHDMYvjb1mtZdZuuI07VDNRVHigZtpKWhbaQcDAEzMzMCATMgkgXSO4RtYkIxRbWB2b4aa057hlnhPhU16Z9Z0BxARYazY0BpEag1myww0gQrMZYcrMZYAcsmWGyyZYAcsmWGyyZYAMsmWHyyZYAQkutOTFP3dN6hBIRGcgbkKpYgeek+bOP9vsdi2YtWenSJbLSpnIMpOisV1bS17wO3cd7dcOwhK1MQGcGxSkDVYHmGy6KfIkTzGP+K4FjTwoRCdHxNUIxF7ErQQM5E4a1Zr6eG3TeD84HcV+LVLmVbTdaLAA/4qwJHsJrq/xjYN4aNN1tzD0zf/OwnH7ypMDtGF+MSH+1wbDzp1AfyYD9ZuMJ8UeHPYM1WkT+OmSB70804Bcy6sYH03w7jWFxP9hXp1D+ENZv8hs35Riok+ZKGIZSCDbpOl9i/iC4IpYti6HRaupZD/NzZfzHnA6O6xd1jxsQCCCCAQRqCDsQeYi1RYCuWSXIkgcX4uPGfQTQ4geKb/iZu4t0mjxg8UCo2gzCptAVDAtMiCV5cNAJMSwlGgWBhabQAhEMDsXwie6sPOdLcTlvwdf5h5zqjwEqw1mywe011cTY4HaAwVktL2ktApaTLCBZYLAFlkySmLx1KkL1HA5ed+lhNZX48xF6GFqVeQJK01Otibm5t7QNvkmQk80mN4nV+WlRoj+a7MP8V7X/AMMLiMPXALYnFWQW8KAKD5HKASD0JMDWfErtGKODr0qLA1GU03fTu6CuLNnbbvCrWWmLsSwNraz5qddsvoOs9x8UO04xVZaFLw4el8iLorOfvkbX1IHqes8cUAYA7AgN5a63gLZeslp6GhwHvaFWuKuHQUVGZXq2qOxLAJSAU943hB5fMNZoiLiAAiVIhzTg2WBUQq05ihTzH3mxdRY6QNcB5xjC18pmHo6wZWB1D4cdqMjDC1n+zqN9iT9yo33L8lbl/Mf5p0iqs+bcNXy6G/kQbEEbG87n2F482Mw96n9rTOR2tbPpo/qefn6iBtiJmEamfL6/7SQOIYvDFCLkm/WaXiIs09ZxmzZCNZ57iOCdjoICNM6Ras02CcPqfhlH4PWOyn6GBqgYRGjq8ErfhP0MMnZ+sfun6QFVMwZtKfZ6t0P0hk7N1TA0syDN+vZWrCr2Rqdf0gey+DVTxOJ2B1nJPh9gjg2JbnOk/wDXKZ/4MA9dY/gRpNJU4op5flHsJxRQIG4yzKrEhxNfOOUK6tqDA4DxD4o8Rr4h+4q9xSDMEprTpscoJALs6klvQgeUwnaLGswariqzAb+MgC5PICw26Ty/arh9TA8RxFLKQBVYp506hzoRfcWI18jL8Kzk5cxZnZTlucu+2XmSefnA95jcQahp1e9qgFhamKniY3Nrvl8I0t11nXuGuXQEqUNtVO49ZyfgIFMik2Vrm+V3CgEZdADqeX0trOs8MrNkGcAG3I3HlbTaA33c8t21wfeUWRhcN1ICgjUZgdNbAfuJ6u8XxWHzAi/L/gwPkXjVEpWYHSx0Gmg+7t5WiYadV+IfYhw3eIDY5woCiwyqWVFCKLAhTYnpacpqqVJBFrex9xAsaltpVakHMwHrhgLReqszTGksq3ZQdri/pAJhaNgD5X+u35Qrt/X5w1a1zba5PoOQ/SCYQBMYBzGKixJzcwLKZ074R44K1Sj+IB/pZRb0JI9xOYIs3fZ/HNSqhlGq6+w39rE3HOB9BGSLcOxYq0kqDZ1B9L7j2MkDjeFu7BEF2YgAcyTPT0+xmN08KC/V9vXSebwBelUWpTUFlIYC+9p0TD9tK5TxYMg9e9QA+nOBr8L2HxZPiNID+8x/abBOw+JOgekB6tr+WkunbWvywZP/ALVhm7bVsh/7NgbafaIYCb9gsXurUm/xMP8A5moxvC69B+7qpla197gjqDznq+Adtq7Kq1MGwtoW7xLH01vEe2HFXrVEPd2CqRYNmJubm9vQQPPpR8pfuD0maeIqDamx9pcV6x/8TQMjDm20zTwrEwid6fuH6xikan4fzEA2HwjC2s2lLDnrE8Mr8yB7x6ko3Lj2gHp0+pj1Gn5xJMvWMJWVeRMB4Uj1l6RK7GJniI/CT9IZcZ0Qn3EDyPxW7M/xSpixpUpDI9hfNTLXW/8AdJb/ADGeQ4DgQhVw2fVSqqM2YBgGIOhtcEZgbaaX1I7CcZmBVkBBFiCQQQRqCOk8NV4UmFrl3DNRHiQi96SLcmkAu6gXA8jzOpBHiKUu9FbK4ynxKq3FNgMxN1NyLkC56+499wPjpZaQCl0qD5jfMDYNYLbxDW3K1rHYznrdrMKKneAYjxFwFOUgZSLjLf5Wu2hHLlYTa4TtwlPEhQtlyMWdifBSGtMrqQL3N9idN7gQOnYnGAeAMqudh81jbmLwNKjUQXq4gsDqfCg+mVRPF43tNgQgxveAO6gZC3ynQ622+7frdZ6rB46mqq1apnZ9jsoB1sq+Q576QNu2HpVUysMy+e/S4O9/OcZ7afBetnatgagqKbsaNUhXBJJsj2ysOma3qZ1/AcOpA50N82tyb/nHyQoJ5c4HxzxjhFfC1DSxFJqVQalXFtDsQdmG+oNokqz6l+InZalxTCuiZf4imC1B9iG3KE/ga1ul7HlPmXuGRiGUhlJVgdCCDYgjkQdIA7W0mUPiv0lq784bB0vCW/rX/aBWkTreZepaEsBaK1TAq9S4gqa3mWEPQW2sC7UwF13tDcJN6qDmTl03JOi2872itd76Ta9kOD18TiE7hCwp1Kb1G0C01Dg3JPobDc2NhA7xgcIEpqg5ACSOMdZIHHsPXybEFuttB6a6x9cWTubnraKUKa8gP69Y4oA5HqDYctxpvAPh3aOpVOlrRRLW0B0udbAafv5Q9Oo2wJA9Bv5wHUruBy/T9pR6rk6jTyN5WlmPJvO+ksG0sQT6mAWlbckj2vp9ZdaS/iO3nBrpyFtOf7ASZs2gA389IFu6PIH32hKdBug+okpgja/nbT9o9RQtckgDp0ueXOBhMOeZjdGkfp7StKmBufTreHp2HT8/3gZLZeRPprCI1/uEew/1mFfpb9RDU78usCprkbKx9tpBXY/cJ9rfrGFZr9R7iEVj+E/Un9oCLVnGgpn+vSKY3FDKQ6Mw52Rj+02tesQP9JoeJ13bwg+9if3gcr7VFBVIo0qxAvvTI3JJ057mK4PiL00djSZ3bu0BZWuqIGtpaxtZBr+ET2eN4W7HVtfS019bgbEfPfy1BtrqD7fnA83w/EirjKL1KFgaitUVVsGK6i3kSo0/Wex7W9qWWutNSwCqjkk5QO8VXttva3sRNFX7OOCrIbMCGU5iDdTcEaciIHG9nsRiKrVKtUF6jXZjtc6DZbAaAADpA6Hwf4pYUIE8SPYAAgspPM3A0v8AvOncFxprUUqFSpZb6i35GfNuH7I4hTmRwxB0IBt9dJ2DsJxHG06KU61JCqiytnYOfIgg/W8D3FPBqtQuNMwAIsLaTjnxu7FFCeJYddGI/iUHI7CsB02DedjzM7BhMZnHiGU8xe/584xWorUUo6hlYFWVhcEEWII5ggke8D4wZ7zc0T9mPX9AJ0bt38NcLhC1SklRaTBjTIdiEcKTkYtfppfcek5oreAQKtfWCNPrC5Sdelv9pcDS/wDXOAmEl2aYqP0nouzHYjF42zKnd0jb7WoCFIPNF3f1GnnA0nCuE1sVWWjQXM76dAo5sx5KBuZ9AdnOA08Dh1oU7EgXd7WNSpbxOel+Q5C0nZzszQwNLu6QuxsalU/PUYbX6AclGg15kk7Kq/WAIySpeZgcfDmw166cuXP2hqRJ5+0DQqjawjdOuByEBzB0766/qL/SOpVCjS9+e4udbH84rQrm19PoIVKmv/EBlMQRsCTbpL0xUO4P0uZQVmGzH6y71mO7seupgHo0mNgQ/Ow2hhhW05cr6AxVFJF7nnzl+6W9h+cB+jhLEksPUlfOOqg2DL9RNRTy2Om3nCobjwmBs1RedRb+hP6QyhNjVvbyOk1lEDWGpUzbaBuqJp2+Yn2lqeW+lz6xOmbi+3pCqv1gO2A0P+ky4HQ+u8EnnCi28BevSB0sZrqvDlzDwg+5JmyctygWU36mAu3CwR8iix6Sq8LXbKLdbWjZc9dZa7HcwFRhQToPr9P2hXwqtvsANvLb9YyiCXVQDABQw4AtfT8o9QcKJXSZKrADiMVY6GKjtTWpn5Q69Do3sY1UydIhXppzEDe4bjWExtNqNQCzizU6o39DsZwr4gdgq3DXzJephTrTqm11uQO7qfzXIsfvDXkQOpU8OvICMvW7yk1CqBVpOMrU31BB6HcHmDytA+d1N5t+FcBr4nSjTLDm50ReuvPloLzsHA+xnCUa7UCzchXdqiD0U+E+4M2/GuyqVRmw9VqDAaBD9mR/cHy+q294Hj+xHZLh6Wep9tXBuRVWyow/DTOnubzoJIngavD8dRLDFVKb0+VQAo4Hk6/vPR8Ox6lAqnNlFr5r/UnWBtWaL1JpeOdpUw+jIx6kWtI3aLDLTWpUrIit8udgpPoDrA2VpmeaqducACQa4uOiuR7ECxkgc+SoIanUvEAbxilVG0DZJWOkbFXa281dOpHcO/WA3TrNGlqdYmlUXltzeA9RrEbwi1SdhE6b8o8q6WgFLWAAtrvD0StrCK06AjtCkBAYogRpMSL2ijAdZfDrYwH6dQRqnWvtNaWhqLnpA2LDpIHI3i3eES/f3gHNcWkUiLlgYRQIEqrMInnCFBK5YBaRtKkyAiQCBdDKs0yHlWqQKvrANRvuYSpUEFnECoIXSUquLRU1zmlnrAwLLVhqHEWT5Tp0O0QqNYRQ4mxgY7U1MZiQFp4g0lB+SmAub+8xuT6bTyeFx2NwStUqd3UIIGVQwdgb+IgeDTTzN/KeqqYoRdsSDuAR0IvA8Hxvt5isTZUXugNwoDNfn4iNBNDT4dXquPCS77XN2PmenvadZxFGlVUrYKeqgC3p9Yjguy4FQOWFgALAW23PnfT+tIHlqPYlcoz4kBuYSmWUeQbS8k6V/wBLpcxfzNifqZIHJUaFptrExUhEeBtaVTSEpubxCnUjNJoGzpvHKFQTTB4anV84G9Ui8NTeaSniI3RrwNstcCZfEnlNaKt47QcQDUncxygxEWSqIUPAdSrHKFeahXjNJ4G5WqJhrTXLVhO/gMmZV7RbvpXvYGxWrLhprRVmBiTA2kxmidPEXhO+gGNSDatBtVgXcQM1qsWNY9Zl6gilV4By8BW6wXeSzVhaACpiOUC2sHXfWYNaAviCeUTqVSIzUqRXEMIFFxJHOM0+NlZq6hi1SB61O0KWknjbGZgaVRCKINYQGAZGjNKpEwYRGgOZ5dSYCm8MHgM0owpilJ42rCAZHjKVYhnhUqQH6VaMpiDNYjRmlA2S1Lxui011IxmnVgbC0yAYGlXjCtAkIsETLLAKRBPMl5UtAtSa0K1SLXlXaAwako9SKGtKHEQLVqhir1jLs0A6wJ30wasEYF2gXqveDzyg9ZkuIAKt4rVJmwDiArMIGsJMrkJjLETGcQA92ZIbvBJA8qGlw0kkCwMuDJJAujQ6NMyQCq0MtWYkgEDwqNJJAYptG6TzMkBhKsIa0kkAtCtH0rSSQCLVhO8kkgVNYTHfySQMGvA1MRJJAUqV4H+IkkgQ4mAqYqSSAB8XBtiZiSAFsTaAfFGSSBX+LMHUxRMkkAJrGS5mZIGNeszJJA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AutoShape 4" descr="data:image/jpeg;base64,/9j/4AAQSkZJRgABAQAAAQABAAD/2wCEAAkGBxISEhUSEhIVFRUVFRUVFRUVFRUVFRUVFRUWFhUVFRUYHSggGBolHRUVITEhJSktLi4uFx8zODMtNygtLisBCgoKBQUFDgUFDisZExkrKysrKysrKysrKysrKysrKysrKysrKysrKysrKysrKysrKysrKysrKysrKysrKysrK//AABEIALcBEwMBIgACEQEDEQH/xAAcAAACAgMBAQAAAAAAAAAAAAADBAACAQUHBgj/xAA9EAACAQIEAwYDBgMHBQAAAAABAgADEQQSITEFQVEGEyJhcYEHMpEjQlKhscEUYvAzcoKS0eHxFSRDg8L/xAAUAQEAAAAAAAAAAAAAAAAAAAAA/8QAFBEBAAAAAAAAAAAAAAAAAAAAAP/aAAwDAQACEQMRAD8A4zVGkUj1YbxKARZmRFmYGJAJm0yBAxaZtLWktAsgj2ESKIJscAusDqHYpPsp6M05pexC/ZT0xpwEqFPxTb0k0iVKn4ptqSaQAFJMkZKSZIC2STJGssmWAtkkyRjLJlgLZJgpGckwUgK5JjJGskqUgKlJgpGikqUgKFJUpGykoUgJlJQpHGSCZICjLKFY0yQTLAWIlCsOywZEAOWSEIkgcFxC6n1mvM2uLXxN6zWldYBqQ0lSJdRaYIgVAlrSWlgIEAmQJkCSBdBNnw8azXpNhgt4HWuwgvTnrDTnlvh4L057FkgJoms2VJdInl1mxojSBQrJlhiswVgCyTJSFEhgByyZYXLMZYAssxlhssmWAHLK5YfLJkgL5ZgpGe7k7uAoUlCkdNKUNOAkyQbJHWpwTJARdIF1jzpAOsBJlgmEbdYB1gAtMS9pIHDMYvjb1mtZdZuuI07VDNRVHigZtpKWhbaQcDAEzMzMCATMgkgXSO4RtYkIxRbWB2b4aa057hlnhPhU16Z9Z0BxARYazY0BpEag1myww0gQrMZYcrMZYAcsmWGyyZYAcsmWGyyZYAMsmWHyyZYAQkutOTFP3dN6hBIRGcgbkKpYgeek+bOP9vsdi2YtWenSJbLSpnIMpOisV1bS17wO3cd7dcOwhK1MQGcGxSkDVYHmGy6KfIkTzGP+K4FjTwoRCdHxNUIxF7ErQQM5E4a1Zr6eG3TeD84HcV+LVLmVbTdaLAA/4qwJHsJrq/xjYN4aNN1tzD0zf/OwnH7ypMDtGF+MSH+1wbDzp1AfyYD9ZuMJ8UeHPYM1WkT+OmSB70804Bcy6sYH03w7jWFxP9hXp1D+ENZv8hs35Riok+ZKGIZSCDbpOl9i/iC4IpYti6HRaupZD/NzZfzHnA6O6xd1jxsQCCCCAQRqCDsQeYi1RYCuWSXIkgcX4uPGfQTQ4geKb/iZu4t0mjxg8UCo2gzCptAVDAtMiCV5cNAJMSwlGgWBhabQAhEMDsXwie6sPOdLcTlvwdf5h5zqjwEqw1mywe011cTY4HaAwVktL2ktApaTLCBZYLAFlkySmLx1KkL1HA5ed+lhNZX48xF6GFqVeQJK01Otibm5t7QNvkmQk80mN4nV+WlRoj+a7MP8V7X/AMMLiMPXALYnFWQW8KAKD5HKASD0JMDWfErtGKODr0qLA1GU03fTu6CuLNnbbvCrWWmLsSwNraz5qddsvoOs9x8UO04xVZaFLw4el8iLorOfvkbX1IHqes8cUAYA7AgN5a63gLZeslp6GhwHvaFWuKuHQUVGZXq2qOxLAJSAU943hB5fMNZoiLiAAiVIhzTg2WBUQq05ihTzH3mxdRY6QNcB5xjC18pmHo6wZWB1D4cdqMjDC1n+zqN9iT9yo33L8lbl/Mf5p0iqs+bcNXy6G/kQbEEbG87n2F482Mw96n9rTOR2tbPpo/qefn6iBtiJmEamfL6/7SQOIYvDFCLkm/WaXiIs09ZxmzZCNZ57iOCdjoICNM6Ras02CcPqfhlH4PWOyn6GBqgYRGjq8ErfhP0MMnZ+sfun6QFVMwZtKfZ6t0P0hk7N1TA0syDN+vZWrCr2Rqdf0gey+DVTxOJ2B1nJPh9gjg2JbnOk/wDXKZ/4MA9dY/gRpNJU4op5flHsJxRQIG4yzKrEhxNfOOUK6tqDA4DxD4o8Rr4h+4q9xSDMEprTpscoJALs6klvQgeUwnaLGswariqzAb+MgC5PICw26Ty/arh9TA8RxFLKQBVYp506hzoRfcWI18jL8Kzk5cxZnZTlucu+2XmSefnA95jcQahp1e9qgFhamKniY3Nrvl8I0t11nXuGuXQEqUNtVO49ZyfgIFMik2Vrm+V3CgEZdADqeX0trOs8MrNkGcAG3I3HlbTaA33c8t21wfeUWRhcN1ICgjUZgdNbAfuJ6u8XxWHzAi/L/gwPkXjVEpWYHSx0Gmg+7t5WiYadV+IfYhw3eIDY5woCiwyqWVFCKLAhTYnpacpqqVJBFrex9xAsaltpVakHMwHrhgLReqszTGksq3ZQdri/pAJhaNgD5X+u35Qrt/X5w1a1zba5PoOQ/SCYQBMYBzGKixJzcwLKZ074R44K1Sj+IB/pZRb0JI9xOYIs3fZ/HNSqhlGq6+w39rE3HOB9BGSLcOxYq0kqDZ1B9L7j2MkDjeFu7BEF2YgAcyTPT0+xmN08KC/V9vXSebwBelUWpTUFlIYC+9p0TD9tK5TxYMg9e9QA+nOBr8L2HxZPiNID+8x/abBOw+JOgekB6tr+WkunbWvywZP/ALVhm7bVsh/7NgbafaIYCb9gsXurUm/xMP8A5moxvC69B+7qpla197gjqDznq+Adtq7Kq1MGwtoW7xLH01vEe2HFXrVEPd2CqRYNmJubm9vQQPPpR8pfuD0maeIqDamx9pcV6x/8TQMjDm20zTwrEwid6fuH6xikan4fzEA2HwjC2s2lLDnrE8Mr8yB7x6ko3Lj2gHp0+pj1Gn5xJMvWMJWVeRMB4Uj1l6RK7GJniI/CT9IZcZ0Qn3EDyPxW7M/xSpixpUpDI9hfNTLXW/8AdJb/ADGeQ4DgQhVw2fVSqqM2YBgGIOhtcEZgbaaX1I7CcZmBVkBBFiCQQQRqCOk8NV4UmFrl3DNRHiQi96SLcmkAu6gXA8jzOpBHiKUu9FbK4ynxKq3FNgMxN1NyLkC56+499wPjpZaQCl0qD5jfMDYNYLbxDW3K1rHYznrdrMKKneAYjxFwFOUgZSLjLf5Wu2hHLlYTa4TtwlPEhQtlyMWdifBSGtMrqQL3N9idN7gQOnYnGAeAMqudh81jbmLwNKjUQXq4gsDqfCg+mVRPF43tNgQgxveAO6gZC3ynQ622+7frdZ6rB46mqq1apnZ9jsoB1sq+Q576QNu2HpVUysMy+e/S4O9/OcZ7afBetnatgagqKbsaNUhXBJJsj2ysOma3qZ1/AcOpA50N82tyb/nHyQoJ5c4HxzxjhFfC1DSxFJqVQalXFtDsQdmG+oNokqz6l+InZalxTCuiZf4imC1B9iG3KE/ga1ul7HlPmXuGRiGUhlJVgdCCDYgjkQdIA7W0mUPiv0lq784bB0vCW/rX/aBWkTreZepaEsBaK1TAq9S4gqa3mWEPQW2sC7UwF13tDcJN6qDmTl03JOi2872itd76Ta9kOD18TiE7hCwp1Kb1G0C01Dg3JPobDc2NhA7xgcIEpqg5ACSOMdZIHHsPXybEFuttB6a6x9cWTubnraKUKa8gP69Y4oA5HqDYctxpvAPh3aOpVOlrRRLW0B0udbAafv5Q9Oo2wJA9Bv5wHUruBy/T9pR6rk6jTyN5WlmPJvO+ksG0sQT6mAWlbckj2vp9ZdaS/iO3nBrpyFtOf7ASZs2gA389IFu6PIH32hKdBug+okpgja/nbT9o9RQtckgDp0ueXOBhMOeZjdGkfp7StKmBufTreHp2HT8/3gZLZeRPprCI1/uEew/1mFfpb9RDU78usCprkbKx9tpBXY/cJ9rfrGFZr9R7iEVj+E/Un9oCLVnGgpn+vSKY3FDKQ6Mw52Rj+02tesQP9JoeJ13bwg+9if3gcr7VFBVIo0qxAvvTI3JJ057mK4PiL00djSZ3bu0BZWuqIGtpaxtZBr+ET2eN4W7HVtfS019bgbEfPfy1BtrqD7fnA83w/EirjKL1KFgaitUVVsGK6i3kSo0/Wex7W9qWWutNSwCqjkk5QO8VXttva3sRNFX7OOCrIbMCGU5iDdTcEaciIHG9nsRiKrVKtUF6jXZjtc6DZbAaAADpA6Hwf4pYUIE8SPYAAgspPM3A0v8AvOncFxprUUqFSpZb6i35GfNuH7I4hTmRwxB0IBt9dJ2DsJxHG06KU61JCqiytnYOfIgg/W8D3FPBqtQuNMwAIsLaTjnxu7FFCeJYddGI/iUHI7CsB02DedjzM7BhMZnHiGU8xe/584xWorUUo6hlYFWVhcEEWII5ggke8D4wZ7zc0T9mPX9AJ0bt38NcLhC1SklRaTBjTIdiEcKTkYtfppfcek5oreAQKtfWCNPrC5Sdelv9pcDS/wDXOAmEl2aYqP0nouzHYjF42zKnd0jb7WoCFIPNF3f1GnnA0nCuE1sVWWjQXM76dAo5sx5KBuZ9AdnOA08Dh1oU7EgXd7WNSpbxOel+Q5C0nZzszQwNLu6QuxsalU/PUYbX6AclGg15kk7Kq/WAIySpeZgcfDmw166cuXP2hqRJ5+0DQqjawjdOuByEBzB0766/qL/SOpVCjS9+e4udbH84rQrm19PoIVKmv/EBlMQRsCTbpL0xUO4P0uZQVmGzH6y71mO7seupgHo0mNgQ/Ow2hhhW05cr6AxVFJF7nnzl+6W9h+cB+jhLEksPUlfOOqg2DL9RNRTy2Om3nCobjwmBs1RedRb+hP6QyhNjVvbyOk1lEDWGpUzbaBuqJp2+Yn2lqeW+lz6xOmbi+3pCqv1gO2A0P+ky4HQ+u8EnnCi28BevSB0sZrqvDlzDwg+5JmyctygWU36mAu3CwR8iix6Sq8LXbKLdbWjZc9dZa7HcwFRhQToPr9P2hXwqtvsANvLb9YyiCXVQDABQw4AtfT8o9QcKJXSZKrADiMVY6GKjtTWpn5Q69Do3sY1UydIhXppzEDe4bjWExtNqNQCzizU6o39DsZwr4gdgq3DXzJephTrTqm11uQO7qfzXIsfvDXkQOpU8OvICMvW7yk1CqBVpOMrU31BB6HcHmDytA+d1N5t+FcBr4nSjTLDm50ReuvPloLzsHA+xnCUa7UCzchXdqiD0U+E+4M2/GuyqVRmw9VqDAaBD9mR/cHy+q294Hj+xHZLh6Wep9tXBuRVWyow/DTOnubzoJIngavD8dRLDFVKb0+VQAo4Hk6/vPR8Ox6lAqnNlFr5r/UnWBtWaL1JpeOdpUw+jIx6kWtI3aLDLTWpUrIit8udgpPoDrA2VpmeaqducACQa4uOiuR7ECxkgc+SoIanUvEAbxilVG0DZJWOkbFXa281dOpHcO/WA3TrNGlqdYmlUXltzeA9RrEbwi1SdhE6b8o8q6WgFLWAAtrvD0StrCK06AjtCkBAYogRpMSL2ijAdZfDrYwH6dQRqnWvtNaWhqLnpA2LDpIHI3i3eES/f3gHNcWkUiLlgYRQIEqrMInnCFBK5YBaRtKkyAiQCBdDKs0yHlWqQKvrANRvuYSpUEFnECoIXSUquLRU1zmlnrAwLLVhqHEWT5Tp0O0QqNYRQ4mxgY7U1MZiQFp4g0lB+SmAub+8xuT6bTyeFx2NwStUqd3UIIGVQwdgb+IgeDTTzN/KeqqYoRdsSDuAR0IvA8Hxvt5isTZUXugNwoDNfn4iNBNDT4dXquPCS77XN2PmenvadZxFGlVUrYKeqgC3p9Yjguy4FQOWFgALAW23PnfT+tIHlqPYlcoz4kBuYSmWUeQbS8k6V/wBLpcxfzNifqZIHJUaFptrExUhEeBtaVTSEpubxCnUjNJoGzpvHKFQTTB4anV84G9Ui8NTeaSniI3RrwNstcCZfEnlNaKt47QcQDUncxygxEWSqIUPAdSrHKFeahXjNJ4G5WqJhrTXLVhO/gMmZV7RbvpXvYGxWrLhprRVmBiTA2kxmidPEXhO+gGNSDatBtVgXcQM1qsWNY9Zl6gilV4By8BW6wXeSzVhaACpiOUC2sHXfWYNaAviCeUTqVSIzUqRXEMIFFxJHOM0+NlZq6hi1SB61O0KWknjbGZgaVRCKINYQGAZGjNKpEwYRGgOZ5dSYCm8MHgM0owpilJ42rCAZHjKVYhnhUqQH6VaMpiDNYjRmlA2S1Lxui011IxmnVgbC0yAYGlXjCtAkIsETLLAKRBPMl5UtAtSa0K1SLXlXaAwako9SKGtKHEQLVqhir1jLs0A6wJ30wasEYF2gXqveDzyg9ZkuIAKt4rVJmwDiArMIGsJMrkJjLETGcQA92ZIbvBJA8qGlw0kkCwMuDJJAujQ6NMyQCq0MtWYkgEDwqNJJAYptG6TzMkBhKsIa0kkAtCtH0rSSQCLVhO8kkgVNYTHfySQMGvA1MRJJAUqV4H+IkkgQ4mAqYqSSAB8XBtiZiSAFsTaAfFGSSBX+LMHUxRMkkAJrGS5mZIGNeszJJA//2Q=="/>
          <p:cNvSpPr>
            <a:spLocks noChangeAspect="1" noChangeArrowheads="1"/>
          </p:cNvSpPr>
          <p:nvPr/>
        </p:nvSpPr>
        <p:spPr bwMode="auto">
          <a:xfrm>
            <a:off x="612775" y="3127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https://scontent-lhr3-1.xx.fbcdn.net/t31.0-8/891949_742109055805702_805132730_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455542"/>
            <a:ext cx="7240249" cy="482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scontent-lhr3-1.xx.fbcdn.net/t31.0-8/13963015_1418619088154692_6986981700369901784_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377" y="3137331"/>
            <a:ext cx="5276753" cy="341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17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19623" y="-2272"/>
            <a:ext cx="12231245" cy="6860272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848349" y="273669"/>
            <a:ext cx="6026939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334124" y="273670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801157" y="1413238"/>
            <a:ext cx="918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“You’ll never make any money”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87051" y="159142"/>
            <a:ext cx="7209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Open source</a:t>
            </a:r>
            <a:r>
              <a:rPr lang="en-GB" sz="5400" dirty="0">
                <a:solidFill>
                  <a:schemeClr val="bg1"/>
                </a:solidFill>
              </a:rPr>
              <a:t> </a:t>
            </a:r>
            <a:r>
              <a:rPr lang="en-GB" sz="4800" dirty="0">
                <a:solidFill>
                  <a:schemeClr val="bg1"/>
                </a:solidFill>
              </a:rPr>
              <a:t>myths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976" y="2259567"/>
            <a:ext cx="7228816" cy="418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53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19623" y="-2272"/>
            <a:ext cx="12231245" cy="6860272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848349" y="273669"/>
            <a:ext cx="6026939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334124" y="273670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0" name="Picture 2" descr="Image result for GNU linu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55" y="2871638"/>
            <a:ext cx="1376962" cy="206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81301" y="1751678"/>
            <a:ext cx="879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“Open source means poor quality” </a:t>
            </a:r>
          </a:p>
        </p:txBody>
      </p:sp>
      <p:pic>
        <p:nvPicPr>
          <p:cNvPr id="21" name="Picture 4" descr="http://www.masonbruce.com/wp-content/uploads/2015/03/android-logo-transparent-backgroun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502" y="2871638"/>
            <a:ext cx="1972009" cy="197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36366" y="5176357"/>
            <a:ext cx="3126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80% of mobile devices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975" y="5182482"/>
            <a:ext cx="3126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98% of internet servers </a:t>
            </a:r>
          </a:p>
        </p:txBody>
      </p:sp>
      <p:pic>
        <p:nvPicPr>
          <p:cNvPr id="26" name="Picture 1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096" y="2963153"/>
            <a:ext cx="1699370" cy="169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092440" y="5176356"/>
            <a:ext cx="387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96.4% of PROMIS analyses*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87051" y="159142"/>
            <a:ext cx="7209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Open source</a:t>
            </a:r>
            <a:r>
              <a:rPr lang="en-GB" sz="5400" dirty="0">
                <a:solidFill>
                  <a:schemeClr val="bg1"/>
                </a:solidFill>
              </a:rPr>
              <a:t> </a:t>
            </a:r>
            <a:r>
              <a:rPr lang="en-GB" sz="4800" dirty="0">
                <a:solidFill>
                  <a:schemeClr val="bg1"/>
                </a:solidFill>
              </a:rPr>
              <a:t>myths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79625" y="5568563"/>
            <a:ext cx="419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*- a guess, but you get the idea</a:t>
            </a:r>
          </a:p>
        </p:txBody>
      </p:sp>
    </p:spTree>
    <p:extLst>
      <p:ext uri="{BB962C8B-B14F-4D97-AF65-F5344CB8AC3E}">
        <p14:creationId xmlns:p14="http://schemas.microsoft.com/office/powerpoint/2010/main" val="1793590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19623" y="-2275"/>
            <a:ext cx="12231245" cy="6860272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848349" y="273669"/>
            <a:ext cx="6026939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334124" y="273670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8390387" y="267046"/>
            <a:ext cx="63880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Open source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67.media.tumblr.com/60d6aed9f846d6231d269d6c75c84770/tumblr_mog1ed3eWb1svlv8bo1_128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527" y="1875709"/>
            <a:ext cx="1646702" cy="16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masonbruce.com/wp-content/uploads/2015/03/android-logo-transparent-backgroun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202" y="1784524"/>
            <a:ext cx="1780720" cy="178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freeiconspng.com/uploads/firefox-logo-icon-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78" y="1743294"/>
            <a:ext cx="1908428" cy="190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commons/thumb/b/b3/Wikipedia-logo-v2-en.svg/2000px-Wikipedia-logo-v2-en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065" y="4071139"/>
            <a:ext cx="1681164" cy="192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img14.deviantart.net/720d/i/2011/176/9/6/ubuntu_logo_remake_by_jg_portfolio-d3jyjn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841" y="4213403"/>
            <a:ext cx="1656494" cy="164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mouserunner.com/images/TbirdLogo200x2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78" y="414268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www.rstudio.com/wp-content/uploads/2014/06/RStudio-Ball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852" y="4301746"/>
            <a:ext cx="1699370" cy="169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www.pngall.com/wp-content/uploads/2016/05/Python-Logo-PNG-Imag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655" y="1816425"/>
            <a:ext cx="3975764" cy="198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83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24858" y="7938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9239157" y="287047"/>
            <a:ext cx="8868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Concerto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794" y="174511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925" y="2519450"/>
            <a:ext cx="5945166" cy="21397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319" y="2603570"/>
            <a:ext cx="1270526" cy="41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8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24858" y="7938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9239157" y="287047"/>
            <a:ext cx="8868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Concerto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794" y="174511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11" name="blwpVKZj-F8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4381" y="1134443"/>
            <a:ext cx="9784172" cy="55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82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818013" y="2105222"/>
            <a:ext cx="1913898" cy="18289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638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Montserrat" panose="02000505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48349" y="273669"/>
            <a:ext cx="6026939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334124" y="273670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9749232" y="245906"/>
            <a:ext cx="63880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People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1032" name="Picture 8" descr="Use links below to save imag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007" y="4054663"/>
            <a:ext cx="1648636" cy="164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se links below to save image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38" y="1503942"/>
            <a:ext cx="1648636" cy="164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se links below to save image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739" y="1496052"/>
            <a:ext cx="1664416" cy="1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Use links below to save image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020" y="1543208"/>
            <a:ext cx="1648636" cy="164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se links below to save image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38" y="4068060"/>
            <a:ext cx="1666546" cy="166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Use links below to save image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78" y="4062708"/>
            <a:ext cx="1648634" cy="164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774961" y="3334215"/>
            <a:ext cx="238444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1360449" y="3019820"/>
            <a:ext cx="232841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Montserrat" panose="02000505000000020004" pitchFamily="2" charset="0"/>
              </a:rPr>
              <a:t>Prof John Rust</a:t>
            </a:r>
          </a:p>
          <a:p>
            <a:pPr algn="ctr"/>
            <a:r>
              <a:rPr lang="en-GB" sz="1400" dirty="0">
                <a:latin typeface="Montserrat" panose="02000505000000020004" pitchFamily="2" charset="0"/>
              </a:rPr>
              <a:t>Director</a:t>
            </a:r>
          </a:p>
          <a:p>
            <a:pPr algn="ctr"/>
            <a:r>
              <a:rPr lang="en-GB" sz="1400" dirty="0">
                <a:latin typeface="Montserrat" panose="02000505000000020004" pitchFamily="2" charset="0"/>
              </a:rPr>
              <a:t> Psychometrics Centre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45807" y="3082254"/>
            <a:ext cx="232841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Montserrat" panose="02000505000000020004" pitchFamily="2" charset="0"/>
              </a:rPr>
              <a:t>Dr David Stillwell</a:t>
            </a:r>
          </a:p>
          <a:p>
            <a:pPr algn="ctr"/>
            <a:r>
              <a:rPr lang="en-GB" sz="1400" dirty="0">
                <a:latin typeface="Montserrat" panose="02000505000000020004" pitchFamily="2" charset="0"/>
              </a:rPr>
              <a:t>Deputy Director</a:t>
            </a:r>
          </a:p>
          <a:p>
            <a:pPr algn="ctr"/>
            <a:r>
              <a:rPr lang="en-GB" sz="1400" dirty="0">
                <a:latin typeface="Montserrat" panose="02000505000000020004" pitchFamily="2" charset="0"/>
              </a:rPr>
              <a:t> Psychometrics Centre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406324" y="3160468"/>
            <a:ext cx="365202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Montserrat" panose="02000505000000020004" pitchFamily="2" charset="0"/>
              </a:rPr>
              <a:t>Dr Michal Kosinski</a:t>
            </a:r>
          </a:p>
          <a:p>
            <a:pPr algn="ctr"/>
            <a:r>
              <a:rPr lang="en-GB" sz="1400" dirty="0">
                <a:latin typeface="Montserrat" panose="02000505000000020004" pitchFamily="2" charset="0"/>
              </a:rPr>
              <a:t>Computational Psychology</a:t>
            </a:r>
          </a:p>
          <a:p>
            <a:pPr algn="ctr"/>
            <a:r>
              <a:rPr lang="en-GB" sz="1400" dirty="0">
                <a:latin typeface="Montserrat" panose="02000505000000020004" pitchFamily="2" charset="0"/>
              </a:rPr>
              <a:t>Stanford University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71542" y="5727121"/>
            <a:ext cx="365202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Montserrat" panose="02000505000000020004" pitchFamily="2" charset="0"/>
              </a:rPr>
              <a:t>Przemyslaw Lis </a:t>
            </a:r>
          </a:p>
          <a:p>
            <a:pPr algn="ctr"/>
            <a:r>
              <a:rPr lang="en-GB" sz="1400" dirty="0">
                <a:latin typeface="Montserrat" panose="02000505000000020004" pitchFamily="2" charset="0"/>
              </a:rPr>
              <a:t>Software Engineer</a:t>
            </a:r>
          </a:p>
          <a:p>
            <a:pPr algn="ctr"/>
            <a:r>
              <a:rPr lang="en-GB" sz="1400" dirty="0">
                <a:latin typeface="Montserrat" panose="02000505000000020004" pitchFamily="2" charset="0"/>
              </a:rPr>
              <a:t>University of Cambridge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047888" y="5726153"/>
            <a:ext cx="365202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Montserrat" panose="02000505000000020004" pitchFamily="2" charset="0"/>
              </a:rPr>
              <a:t>Dr Tomoya Okubo</a:t>
            </a:r>
          </a:p>
          <a:p>
            <a:pPr algn="ctr"/>
            <a:r>
              <a:rPr lang="en-GB" sz="1400" dirty="0">
                <a:latin typeface="Montserrat" panose="02000505000000020004" pitchFamily="2" charset="0"/>
              </a:rPr>
              <a:t>Psychometrician</a:t>
            </a:r>
          </a:p>
          <a:p>
            <a:pPr algn="ctr"/>
            <a:r>
              <a:rPr lang="en-GB" sz="1400" dirty="0">
                <a:latin typeface="Montserrat" panose="02000505000000020004" pitchFamily="2" charset="0"/>
              </a:rPr>
              <a:t>NCUEE Tokyo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430222" y="5749007"/>
            <a:ext cx="365202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Montserrat" panose="02000505000000020004" pitchFamily="2" charset="0"/>
              </a:rPr>
              <a:t>Dr Chris Gibbons</a:t>
            </a:r>
          </a:p>
          <a:p>
            <a:pPr algn="ctr"/>
            <a:r>
              <a:rPr lang="en-GB" sz="1400" dirty="0">
                <a:latin typeface="Montserrat" panose="02000505000000020004" pitchFamily="2" charset="0"/>
              </a:rPr>
              <a:t>Director of eHealth Assessment</a:t>
            </a:r>
          </a:p>
          <a:p>
            <a:pPr algn="ctr"/>
            <a:r>
              <a:rPr lang="en-GB" sz="1400" dirty="0">
                <a:latin typeface="Montserrat" panose="02000505000000020004" pitchFamily="2" charset="0"/>
              </a:rPr>
              <a:t> Psychometrics Centre </a:t>
            </a:r>
          </a:p>
        </p:txBody>
      </p:sp>
    </p:spTree>
    <p:extLst>
      <p:ext uri="{BB962C8B-B14F-4D97-AF65-F5344CB8AC3E}">
        <p14:creationId xmlns:p14="http://schemas.microsoft.com/office/powerpoint/2010/main" val="1734605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-13012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848349" y="273669"/>
            <a:ext cx="6026939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334124" y="273670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334125" y="273668"/>
            <a:ext cx="9361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The Concerto project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7700" y="3488870"/>
            <a:ext cx="10918371" cy="217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8" descr="Use links below to save imag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164" y="4457974"/>
            <a:ext cx="1648636" cy="164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Use links below to save imag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81" y="4077726"/>
            <a:ext cx="1648636" cy="164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Use links below to save image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317" y="4106045"/>
            <a:ext cx="1664416" cy="1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Use links below to save image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333" y="4110811"/>
            <a:ext cx="1666546" cy="166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Use links below to save image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781" y="5017857"/>
            <a:ext cx="1648634" cy="164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Use links below to save image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32" y="5073808"/>
            <a:ext cx="1648636" cy="164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75517" y="2818061"/>
            <a:ext cx="314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2011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02900" y="2889841"/>
            <a:ext cx="314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2017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10331450" y="2442077"/>
            <a:ext cx="19050" cy="11584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894407" y="2036659"/>
            <a:ext cx="2912186" cy="382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Concerto v5 launched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1896417" y="2538519"/>
            <a:ext cx="19050" cy="11584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9374" y="2059045"/>
            <a:ext cx="2912186" cy="382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Concerto v1 launched</a:t>
            </a:r>
          </a:p>
        </p:txBody>
      </p:sp>
    </p:spTree>
    <p:extLst>
      <p:ext uri="{BB962C8B-B14F-4D97-AF65-F5344CB8AC3E}">
        <p14:creationId xmlns:p14="http://schemas.microsoft.com/office/powerpoint/2010/main" val="1852477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1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848349" y="273669"/>
            <a:ext cx="6026939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334124" y="273670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334125" y="273668"/>
            <a:ext cx="9361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The Concerto project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7700" y="3488870"/>
            <a:ext cx="10918371" cy="217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8" descr="Use links below to save imag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164" y="4457974"/>
            <a:ext cx="1648636" cy="164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Use links below to save imag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81" y="4077726"/>
            <a:ext cx="1648636" cy="164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Use links below to save image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317" y="4106045"/>
            <a:ext cx="1664416" cy="16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Use links below to save image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333" y="4110811"/>
            <a:ext cx="1666546" cy="166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Use links below to save image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781" y="5017857"/>
            <a:ext cx="1648634" cy="164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Use links below to save image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32" y="5073808"/>
            <a:ext cx="1648636" cy="164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75517" y="2818061"/>
            <a:ext cx="314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2011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02900" y="2889841"/>
            <a:ext cx="314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2017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15017" y="1962598"/>
            <a:ext cx="558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Hard Stuff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59800" y="1943447"/>
            <a:ext cx="558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 Easy Stuff</a:t>
            </a:r>
          </a:p>
        </p:txBody>
      </p:sp>
    </p:spTree>
    <p:extLst>
      <p:ext uri="{BB962C8B-B14F-4D97-AF65-F5344CB8AC3E}">
        <p14:creationId xmlns:p14="http://schemas.microsoft.com/office/powerpoint/2010/main" val="2289504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1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4" y="1339698"/>
            <a:ext cx="8353425" cy="48277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48349" y="273669"/>
            <a:ext cx="6026939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288215" y="273669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409251" y="160336"/>
            <a:ext cx="6388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Example tests</a:t>
            </a:r>
            <a:r>
              <a:rPr lang="en-GB" sz="5400" dirty="0">
                <a:solidFill>
                  <a:schemeClr val="bg1"/>
                </a:solidFill>
              </a:rPr>
              <a:t>_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091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1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848349" y="273669"/>
            <a:ext cx="6026939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288215" y="273669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409251" y="160336"/>
            <a:ext cx="6388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Example tests</a:t>
            </a:r>
            <a:r>
              <a:rPr lang="en-GB" sz="5400" dirty="0">
                <a:solidFill>
                  <a:schemeClr val="bg1"/>
                </a:solidFill>
              </a:rPr>
              <a:t>_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357" y="1381870"/>
            <a:ext cx="9481456" cy="518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4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638" y="7937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848349" y="273669"/>
            <a:ext cx="6026939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334124" y="273670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9875413" y="293872"/>
            <a:ext cx="63880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Vision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0429" y="1571078"/>
            <a:ext cx="98021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Montserrat" panose="02000505000000020004" pitchFamily="2" charset="0"/>
              </a:rPr>
              <a:t>Adaptive and electronic measurement should be widely available to non-experts.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Montserrat" panose="02000505000000020004" pitchFamily="2" charset="0"/>
              </a:rPr>
              <a:t>It should always be free and open-source.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Montserrat" panose="02000505000000020004" pitchFamily="2" charset="0"/>
              </a:rPr>
              <a:t>Assessment experience should be made as enjoyable as possible.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Montserrat" panose="02000505000000020004" pitchFamily="2" charset="0"/>
              </a:rPr>
              <a:t>Users should be able to tailor a computer adaptive test </a:t>
            </a:r>
            <a:r>
              <a:rPr lang="en-GB" sz="2000" i="1" dirty="0">
                <a:solidFill>
                  <a:schemeClr val="bg1"/>
                </a:solidFill>
                <a:latin typeface="Montserrat" panose="02000505000000020004" pitchFamily="2" charset="0"/>
              </a:rPr>
              <a:t>easily.</a:t>
            </a:r>
            <a:endParaRPr lang="en-GB" sz="20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Montserrat" panose="02000505000000020004" pitchFamily="2" charset="0"/>
              </a:rPr>
              <a:t>Data security protocol should be dictated by the test-developer.</a:t>
            </a:r>
          </a:p>
          <a:p>
            <a:endParaRPr lang="en-GB" sz="20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Montserrat" panose="02000505000000020004" pitchFamily="2" charset="0"/>
              </a:rPr>
              <a:t>Where expertise is needed, it be should be readily available as consultancy or training.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901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1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848349" y="273669"/>
            <a:ext cx="6026939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334124" y="273670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026660" y="224925"/>
            <a:ext cx="63880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Example tests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79770" y="295538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712918" y="555435"/>
          <a:ext cx="4298521" cy="5865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Image" r:id="rId4" imgW="12291840" imgH="16812360" progId="Photoshop.Image.16">
                  <p:embed/>
                </p:oleObj>
              </mc:Choice>
              <mc:Fallback>
                <p:oleObj name="Image" r:id="rId4" imgW="12291840" imgH="16812360" progId="Photoshop.Image.16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2918" y="555435"/>
                        <a:ext cx="4298521" cy="5865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357" y="1473326"/>
            <a:ext cx="5215077" cy="21559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357" y="3906528"/>
            <a:ext cx="5215077" cy="20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40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1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848349" y="273669"/>
            <a:ext cx="6026939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288215" y="273669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409251" y="160336"/>
            <a:ext cx="6388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Example tests</a:t>
            </a:r>
            <a:r>
              <a:rPr lang="en-GB" sz="5400" dirty="0">
                <a:solidFill>
                  <a:schemeClr val="bg1"/>
                </a:solidFill>
              </a:rPr>
              <a:t>_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05" y="1289387"/>
            <a:ext cx="4815737" cy="5161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297" y="1289387"/>
            <a:ext cx="5512888" cy="516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95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1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848349" y="273669"/>
            <a:ext cx="6026939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288215" y="273669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173403" y="214765"/>
            <a:ext cx="6388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In practice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7029" y="1108200"/>
            <a:ext cx="5091388" cy="1341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Board of Studies, Teaching and Educational Standards (BOSTES)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23" y="1103235"/>
            <a:ext cx="4930775" cy="122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848349" y="1889029"/>
            <a:ext cx="61110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Montserrat"/>
              </a:rPr>
              <a:t>Literacy and numeracy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Montserrat"/>
              </a:rPr>
              <a:t>Computer adaptive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Montserrat"/>
              </a:rPr>
              <a:t>800 assessments a year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Montserrat"/>
              </a:rPr>
              <a:t>Students get results in 2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Montserrat"/>
              </a:rPr>
              <a:t>Tests are sat ‘on demand’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Montserrat"/>
              </a:rPr>
              <a:t>Feedback given on items students got wrong </a:t>
            </a:r>
          </a:p>
        </p:txBody>
      </p:sp>
    </p:spTree>
    <p:extLst>
      <p:ext uri="{BB962C8B-B14F-4D97-AF65-F5344CB8AC3E}">
        <p14:creationId xmlns:p14="http://schemas.microsoft.com/office/powerpoint/2010/main" val="300596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1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848349" y="273669"/>
            <a:ext cx="6026939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288215" y="273669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173403" y="214765"/>
            <a:ext cx="6388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In practice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036" y="2707961"/>
            <a:ext cx="9029700" cy="3448050"/>
          </a:xfrm>
          <a:prstGeom prst="rect">
            <a:avLst/>
          </a:prstGeom>
        </p:spPr>
      </p:pic>
      <p:pic>
        <p:nvPicPr>
          <p:cNvPr id="7170" name="Picture 2" descr="http://www.exeter.ac.uk/designstudio/visualidentity/downloads/logos/colour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108201"/>
            <a:ext cx="4401458" cy="18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052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848349" y="273669"/>
            <a:ext cx="6026939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288215" y="273669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173403" y="214765"/>
            <a:ext cx="6388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In practice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www.etoncollege.com/userfiles/images/2005_3%20Eton-88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774" y="1473326"/>
            <a:ext cx="7414940" cy="494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894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848349" y="273669"/>
            <a:ext cx="6026939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288215" y="273669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173403" y="214765"/>
            <a:ext cx="6388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In practice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://www.etoncollege.com/userfiles/images/2005_3%20Eton-88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774" y="1473326"/>
            <a:ext cx="7414940" cy="494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ichef.bbci.co.uk/food/ic/food_16x9_608/recipes/etonmess_81082_16x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776" y="1108201"/>
            <a:ext cx="4799768" cy="271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115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-15355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5848349" y="273669"/>
            <a:ext cx="6026939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288215" y="273669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173403" y="214765"/>
            <a:ext cx="6388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In practice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3" name="Picture 2" descr="https://upload.wikimedia.org/wikipedia/en/b/ba/Logo_Uni_Freibur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5" y="1027906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quantumtestprep.com/wp-content/uploads/2012/05/quantum_gmac-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349" y="1594283"/>
            <a:ext cx="3980588" cy="1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static2.sociate.ru/static/images/index_page/grayling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97183"/>
            <a:ext cx="2480617" cy="153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vora Creative Lt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588" y="4866503"/>
            <a:ext cx="3351214" cy="119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upload.wikimedia.org/wikipedia/commons/thumb/7/79/Pearson_Logo.svg/2000px-Pearson_Logo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573" y="4836751"/>
            <a:ext cx="3242481" cy="14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amfe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71" y="3795719"/>
            <a:ext cx="2625447" cy="66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861818" y="1599759"/>
            <a:ext cx="2587663" cy="1786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96" name="Picture 24" descr="http://theselanderfoundation.org/wp-content/uploads/2013/08/MSK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639" y="1688219"/>
            <a:ext cx="2298417" cy="163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671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59958" y="273670"/>
            <a:ext cx="723397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638" y="1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3948157" y="273669"/>
            <a:ext cx="7927131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9187065" y="247847"/>
            <a:ext cx="88688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Concerto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1594" y="1818698"/>
            <a:ext cx="97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2050" name="Picture 2" descr="http://www.nanostuffs.com/wp-content/uploads/2015/05/nanostuffs-aws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636871"/>
            <a:ext cx="2895600" cy="109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jvzoohost.com/img/jvZoo-images/solutions-serv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36" y="3962768"/>
            <a:ext cx="3259153" cy="276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windows8designhandbook.com/img/splash/windows8-design-splash-screen-background-image2-d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79" y="4267944"/>
            <a:ext cx="3523308" cy="236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hotos-5.dropbox.com/t/2/AADNigVw7fgK_klbNOMpCGpPetXPzIfq9lyRm47dvOx2bg/12/10146130/jpeg/32x32/1/1471910400/0/2/ConcertoLogoBW_small.jpg/EPjtyAcYmOsNIAIoAg/8DF68tAalKYp6sx_18zi-lROuR8TgPhWKYUTT-mWwK0?size_mode=3&amp;size=800x60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295" y="4825691"/>
            <a:ext cx="26574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763939" y="1366275"/>
            <a:ext cx="4289805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algn="ctr"/>
            <a:r>
              <a:rPr lang="en-GB" sz="2000" u="sng" dirty="0">
                <a:solidFill>
                  <a:schemeClr val="bg1"/>
                </a:solidFill>
                <a:latin typeface="Montserrat" panose="02000505000000020004" pitchFamily="2" charset="0"/>
              </a:rPr>
              <a:t>Installable on different platforms </a:t>
            </a:r>
          </a:p>
          <a:p>
            <a:endParaRPr lang="en-GB" sz="20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Montserrat" panose="02000505000000020004" pitchFamily="2" charset="0"/>
              </a:rPr>
              <a:t>Cloud servers (free trial on Amazon)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Montserrat" panose="02000505000000020004" pitchFamily="2" charset="0"/>
              </a:rPr>
              <a:t>Physical server </a:t>
            </a:r>
          </a:p>
          <a:p>
            <a:r>
              <a:rPr lang="en-GB" sz="2000" dirty="0">
                <a:solidFill>
                  <a:schemeClr val="bg1"/>
                </a:solidFill>
                <a:latin typeface="Montserrat" panose="02000505000000020004" pitchFamily="2" charset="0"/>
              </a:rPr>
              <a:t>    (at your University/hospital)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Montserrat" panose="02000505000000020004" pitchFamily="2" charset="0"/>
              </a:rPr>
              <a:t>Docker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Montserrat" panose="02000505000000020004" pitchFamily="2" charset="0"/>
              </a:rPr>
              <a:t>Windows 10 tablet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Montserrat" panose="02000505000000020004" pitchFamily="2" charset="0"/>
              </a:rPr>
              <a:t>Linux Installation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Montserrat" panose="02000505000000020004" pitchFamily="2" charset="0"/>
              </a:rPr>
              <a:t>User-defined data 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Montserrat" panose="02000505000000020004" pitchFamily="2" charset="0"/>
              </a:rPr>
              <a:t>Flexible speed and data-storage for scalable tests (up to millions of users) </a:t>
            </a:r>
          </a:p>
          <a:p>
            <a:endParaRPr lang="en-GB" sz="20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2074" name="Picture 26" descr="http://doc.rultor.com/images/docker-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864" y="1533372"/>
            <a:ext cx="3693948" cy="210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190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Distributed innovation in Concerto </a:t>
            </a:r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Arrow: Right 10"/>
          <p:cNvSpPr/>
          <p:nvPr/>
        </p:nvSpPr>
        <p:spPr>
          <a:xfrm>
            <a:off x="1762577" y="2903261"/>
            <a:ext cx="8171544" cy="1132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Deployment of open source software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63" y="2813042"/>
            <a:ext cx="1266825" cy="139225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3831771" y="2017486"/>
            <a:ext cx="1564822" cy="1013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51873" y="1627584"/>
            <a:ext cx="143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Collaborators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50439" y="4093786"/>
            <a:ext cx="23844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Brand recognition</a:t>
            </a:r>
          </a:p>
          <a:p>
            <a:r>
              <a:rPr lang="en-GB" dirty="0">
                <a:solidFill>
                  <a:schemeClr val="bg1"/>
                </a:solidFill>
              </a:rPr>
              <a:t>Product development </a:t>
            </a:r>
          </a:p>
          <a:p>
            <a:r>
              <a:rPr lang="en-GB" dirty="0">
                <a:solidFill>
                  <a:schemeClr val="bg1"/>
                </a:solidFill>
              </a:rPr>
              <a:t>Academic collaboration</a:t>
            </a:r>
          </a:p>
          <a:p>
            <a:r>
              <a:rPr lang="en-GB" dirty="0">
                <a:solidFill>
                  <a:schemeClr val="bg1"/>
                </a:solidFill>
              </a:rPr>
              <a:t>Consultancy </a:t>
            </a:r>
          </a:p>
          <a:p>
            <a:r>
              <a:rPr lang="en-GB" dirty="0">
                <a:solidFill>
                  <a:schemeClr val="bg1"/>
                </a:solidFill>
              </a:rPr>
              <a:t>Skills and learning</a:t>
            </a:r>
          </a:p>
          <a:p>
            <a:r>
              <a:rPr lang="en-GB" dirty="0">
                <a:solidFill>
                  <a:schemeClr val="bg1"/>
                </a:solidFill>
              </a:rPr>
              <a:t>Paid support </a:t>
            </a:r>
          </a:p>
          <a:p>
            <a:r>
              <a:rPr lang="en-GB" dirty="0">
                <a:solidFill>
                  <a:schemeClr val="bg1"/>
                </a:solidFill>
              </a:rPr>
              <a:t>Recruitment</a:t>
            </a:r>
          </a:p>
          <a:p>
            <a:r>
              <a:rPr lang="en-GB" dirty="0"/>
              <a:t>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357443" y="4093786"/>
            <a:ext cx="992996" cy="997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34121" y="3146129"/>
            <a:ext cx="2257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Better products</a:t>
            </a:r>
          </a:p>
          <a:p>
            <a:r>
              <a:rPr lang="en-GB" dirty="0">
                <a:solidFill>
                  <a:schemeClr val="bg1"/>
                </a:solidFill>
              </a:rPr>
              <a:t>More widely used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28734" y="1622642"/>
            <a:ext cx="336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Patient and stakeholder feedback 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882946" y="2089456"/>
            <a:ext cx="1538515" cy="941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47815" y="2091042"/>
            <a:ext cx="246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Case-specific adaptation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201767" y="2469375"/>
            <a:ext cx="819769" cy="561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358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7" y="7938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Distributed innovation in Concerto </a:t>
            </a:r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286660" y="1706690"/>
            <a:ext cx="95794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Spanish, French and Turkish translations 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Multiple feedback templates 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Predictions of unseen questions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Local dependency and DIF logic 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Stopping rule innovations </a:t>
            </a:r>
          </a:p>
          <a:p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606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8638" y="-11149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3" name="Rectangle 2"/>
          <p:cNvSpPr/>
          <p:nvPr/>
        </p:nvSpPr>
        <p:spPr>
          <a:xfrm>
            <a:off x="5295297" y="273669"/>
            <a:ext cx="6579992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334124" y="273670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5064601" y="265191"/>
            <a:ext cx="67193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800" dirty="0">
                <a:solidFill>
                  <a:schemeClr val="bg1"/>
                </a:solidFill>
              </a:rPr>
              <a:t>CCHSR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9" name="AutoShape 2" descr="data:image/jpeg;base64,/9j/4AAQSkZJRgABAQAAAQABAAD/2wCEAAkGBxISEhUSEhIVFRUVFRUVFRUVFRUVFRUVFRUWFhUVFRUYHSggGBolHRUVITEhJSktLi4uFx8zODMtNygtLisBCgoKBQUFDgUFDisZExkrKysrKysrKysrKysrKysrKysrKysrKysrKysrKysrKysrKysrKysrKysrKysrKysrK//AABEIALcBEwMBIgACEQEDEQH/xAAcAAACAgMBAQAAAAAAAAAAAAADBAACAQUHBgj/xAA9EAACAQIEAwYDBgMHBQAAAAABAgADEQQSITEFQVEGEyJhcYEHMpEjQlKhscEUYvAzcoKS0eHxFSRDg8L/xAAUAQEAAAAAAAAAAAAAAAAAAAAA/8QAFBEBAAAAAAAAAAAAAAAAAAAAAP/aAAwDAQACEQMRAD8A4zVGkUj1YbxKARZmRFmYGJAJm0yBAxaZtLWktAsgj2ESKIJscAusDqHYpPsp6M05pexC/ZT0xpwEqFPxTb0k0iVKn4ptqSaQAFJMkZKSZIC2STJGssmWAtkkyRjLJlgLZJgpGckwUgK5JjJGskqUgKlJgpGikqUgKFJUpGykoUgJlJQpHGSCZICjLKFY0yQTLAWIlCsOywZEAOWSEIkgcFxC6n1mvM2uLXxN6zWldYBqQ0lSJdRaYIgVAlrSWlgIEAmQJkCSBdBNnw8azXpNhgt4HWuwgvTnrDTnlvh4L057FkgJoms2VJdInl1mxojSBQrJlhiswVgCyTJSFEhgByyZYXLMZYAssxlhssmWAHLK5YfLJkgL5ZgpGe7k7uAoUlCkdNKUNOAkyQbJHWpwTJARdIF1jzpAOsBJlgmEbdYB1gAtMS9pIHDMYvjb1mtZdZuuI07VDNRVHigZtpKWhbaQcDAEzMzMCATMgkgXSO4RtYkIxRbWB2b4aa057hlnhPhU16Z9Z0BxARYazY0BpEag1myww0gQrMZYcrMZYAcsmWGyyZYAcsmWGyyZYAMsmWHyyZYAQkutOTFP3dN6hBIRGcgbkKpYgeek+bOP9vsdi2YtWenSJbLSpnIMpOisV1bS17wO3cd7dcOwhK1MQGcGxSkDVYHmGy6KfIkTzGP+K4FjTwoRCdHxNUIxF7ErQQM5E4a1Zr6eG3TeD84HcV+LVLmVbTdaLAA/4qwJHsJrq/xjYN4aNN1tzD0zf/OwnH7ypMDtGF+MSH+1wbDzp1AfyYD9ZuMJ8UeHPYM1WkT+OmSB70804Bcy6sYH03w7jWFxP9hXp1D+ENZv8hs35Riok+ZKGIZSCDbpOl9i/iC4IpYti6HRaupZD/NzZfzHnA6O6xd1jxsQCCCCAQRqCDsQeYi1RYCuWSXIkgcX4uPGfQTQ4geKb/iZu4t0mjxg8UCo2gzCptAVDAtMiCV5cNAJMSwlGgWBhabQAhEMDsXwie6sPOdLcTlvwdf5h5zqjwEqw1mywe011cTY4HaAwVktL2ktApaTLCBZYLAFlkySmLx1KkL1HA5ed+lhNZX48xF6GFqVeQJK01Otibm5t7QNvkmQk80mN4nV+WlRoj+a7MP8V7X/AMMLiMPXALYnFWQW8KAKD5HKASD0JMDWfErtGKODr0qLA1GU03fTu6CuLNnbbvCrWWmLsSwNraz5qddsvoOs9x8UO04xVZaFLw4el8iLorOfvkbX1IHqes8cUAYA7AgN5a63gLZeslp6GhwHvaFWuKuHQUVGZXq2qOxLAJSAU943hB5fMNZoiLiAAiVIhzTg2WBUQq05ihTzH3mxdRY6QNcB5xjC18pmHo6wZWB1D4cdqMjDC1n+zqN9iT9yo33L8lbl/Mf5p0iqs+bcNXy6G/kQbEEbG87n2F482Mw96n9rTOR2tbPpo/qefn6iBtiJmEamfL6/7SQOIYvDFCLkm/WaXiIs09ZxmzZCNZ57iOCdjoICNM6Ras02CcPqfhlH4PWOyn6GBqgYRGjq8ErfhP0MMnZ+sfun6QFVMwZtKfZ6t0P0hk7N1TA0syDN+vZWrCr2Rqdf0gey+DVTxOJ2B1nJPh9gjg2JbnOk/wDXKZ/4MA9dY/gRpNJU4op5flHsJxRQIG4yzKrEhxNfOOUK6tqDA4DxD4o8Rr4h+4q9xSDMEprTpscoJALs6klvQgeUwnaLGswariqzAb+MgC5PICw26Ty/arh9TA8RxFLKQBVYp506hzoRfcWI18jL8Kzk5cxZnZTlucu+2XmSefnA95jcQahp1e9qgFhamKniY3Nrvl8I0t11nXuGuXQEqUNtVO49ZyfgIFMik2Vrm+V3CgEZdADqeX0trOs8MrNkGcAG3I3HlbTaA33c8t21wfeUWRhcN1ICgjUZgdNbAfuJ6u8XxWHzAi/L/gwPkXjVEpWYHSx0Gmg+7t5WiYadV+IfYhw3eIDY5woCiwyqWVFCKLAhTYnpacpqqVJBFrex9xAsaltpVakHMwHrhgLReqszTGksq3ZQdri/pAJhaNgD5X+u35Qrt/X5w1a1zba5PoOQ/SCYQBMYBzGKixJzcwLKZ074R44K1Sj+IB/pZRb0JI9xOYIs3fZ/HNSqhlGq6+w39rE3HOB9BGSLcOxYq0kqDZ1B9L7j2MkDjeFu7BEF2YgAcyTPT0+xmN08KC/V9vXSebwBelUWpTUFlIYC+9p0TD9tK5TxYMg9e9QA+nOBr8L2HxZPiNID+8x/abBOw+JOgekB6tr+WkunbWvywZP/ALVhm7bVsh/7NgbafaIYCb9gsXurUm/xMP8A5moxvC69B+7qpla197gjqDznq+Adtq7Kq1MGwtoW7xLH01vEe2HFXrVEPd2CqRYNmJubm9vQQPPpR8pfuD0maeIqDamx9pcV6x/8TQMjDm20zTwrEwid6fuH6xikan4fzEA2HwjC2s2lLDnrE8Mr8yB7x6ko3Lj2gHp0+pj1Gn5xJMvWMJWVeRMB4Uj1l6RK7GJniI/CT9IZcZ0Qn3EDyPxW7M/xSpixpUpDI9hfNTLXW/8AdJb/ADGeQ4DgQhVw2fVSqqM2YBgGIOhtcEZgbaaX1I7CcZmBVkBBFiCQQQRqCOk8NV4UmFrl3DNRHiQi96SLcmkAu6gXA8jzOpBHiKUu9FbK4ynxKq3FNgMxN1NyLkC56+499wPjpZaQCl0qD5jfMDYNYLbxDW3K1rHYznrdrMKKneAYjxFwFOUgZSLjLf5Wu2hHLlYTa4TtwlPEhQtlyMWdifBSGtMrqQL3N9idN7gQOnYnGAeAMqudh81jbmLwNKjUQXq4gsDqfCg+mVRPF43tNgQgxveAO6gZC3ynQ622+7frdZ6rB46mqq1apnZ9jsoB1sq+Q576QNu2HpVUysMy+e/S4O9/OcZ7afBetnatgagqKbsaNUhXBJJsj2ysOma3qZ1/AcOpA50N82tyb/nHyQoJ5c4HxzxjhFfC1DSxFJqVQalXFtDsQdmG+oNokqz6l+InZalxTCuiZf4imC1B9iG3KE/ga1ul7HlPmXuGRiGUhlJVgdCCDYgjkQdIA7W0mUPiv0lq784bB0vCW/rX/aBWkTreZepaEsBaK1TAq9S4gqa3mWEPQW2sC7UwF13tDcJN6qDmTl03JOi2872itd76Ta9kOD18TiE7hCwp1Kb1G0C01Dg3JPobDc2NhA7xgcIEpqg5ACSOMdZIHHsPXybEFuttB6a6x9cWTubnraKUKa8gP69Y4oA5HqDYctxpvAPh3aOpVOlrRRLW0B0udbAafv5Q9Oo2wJA9Bv5wHUruBy/T9pR6rk6jTyN5WlmPJvO+ksG0sQT6mAWlbckj2vp9ZdaS/iO3nBrpyFtOf7ASZs2gA389IFu6PIH32hKdBug+okpgja/nbT9o9RQtckgDp0ueXOBhMOeZjdGkfp7StKmBufTreHp2HT8/3gZLZeRPprCI1/uEew/1mFfpb9RDU78usCprkbKx9tpBXY/cJ9rfrGFZr9R7iEVj+E/Un9oCLVnGgpn+vSKY3FDKQ6Mw52Rj+02tesQP9JoeJ13bwg+9if3gcr7VFBVIo0qxAvvTI3JJ057mK4PiL00djSZ3bu0BZWuqIGtpaxtZBr+ET2eN4W7HVtfS019bgbEfPfy1BtrqD7fnA83w/EirjKL1KFgaitUVVsGK6i3kSo0/Wex7W9qWWutNSwCqjkk5QO8VXttva3sRNFX7OOCrIbMCGU5iDdTcEaciIHG9nsRiKrVKtUF6jXZjtc6DZbAaAADpA6Hwf4pYUIE8SPYAAgspPM3A0v8AvOncFxprUUqFSpZb6i35GfNuH7I4hTmRwxB0IBt9dJ2DsJxHG06KU61JCqiytnYOfIgg/W8D3FPBqtQuNMwAIsLaTjnxu7FFCeJYddGI/iUHI7CsB02DedjzM7BhMZnHiGU8xe/584xWorUUo6hlYFWVhcEEWII5ggke8D4wZ7zc0T9mPX9AJ0bt38NcLhC1SklRaTBjTIdiEcKTkYtfppfcek5oreAQKtfWCNPrC5Sdelv9pcDS/wDXOAmEl2aYqP0nouzHYjF42zKnd0jb7WoCFIPNF3f1GnnA0nCuE1sVWWjQXM76dAo5sx5KBuZ9AdnOA08Dh1oU7EgXd7WNSpbxOel+Q5C0nZzszQwNLu6QuxsalU/PUYbX6AclGg15kk7Kq/WAIySpeZgcfDmw166cuXP2hqRJ5+0DQqjawjdOuByEBzB0766/qL/SOpVCjS9+e4udbH84rQrm19PoIVKmv/EBlMQRsCTbpL0xUO4P0uZQVmGzH6y71mO7seupgHo0mNgQ/Ow2hhhW05cr6AxVFJF7nnzl+6W9h+cB+jhLEksPUlfOOqg2DL9RNRTy2Om3nCobjwmBs1RedRb+hP6QyhNjVvbyOk1lEDWGpUzbaBuqJp2+Yn2lqeW+lz6xOmbi+3pCqv1gO2A0P+ky4HQ+u8EnnCi28BevSB0sZrqvDlzDwg+5JmyctygWU36mAu3CwR8iix6Sq8LXbKLdbWjZc9dZa7HcwFRhQToPr9P2hXwqtvsANvLb9YyiCXVQDABQw4AtfT8o9QcKJXSZKrADiMVY6GKjtTWpn5Q69Do3sY1UydIhXppzEDe4bjWExtNqNQCzizU6o39DsZwr4gdgq3DXzJephTrTqm11uQO7qfzXIsfvDXkQOpU8OvICMvW7yk1CqBVpOMrU31BB6HcHmDytA+d1N5t+FcBr4nSjTLDm50ReuvPloLzsHA+xnCUa7UCzchXdqiD0U+E+4M2/GuyqVRmw9VqDAaBD9mR/cHy+q294Hj+xHZLh6Wep9tXBuRVWyow/DTOnubzoJIngavD8dRLDFVKb0+VQAo4Hk6/vPR8Ox6lAqnNlFr5r/UnWBtWaL1JpeOdpUw+jIx6kWtI3aLDLTWpUrIit8udgpPoDrA2VpmeaqducACQa4uOiuR7ECxkgc+SoIanUvEAbxilVG0DZJWOkbFXa281dOpHcO/WA3TrNGlqdYmlUXltzeA9RrEbwi1SdhE6b8o8q6WgFLWAAtrvD0StrCK06AjtCkBAYogRpMSL2ijAdZfDrYwH6dQRqnWvtNaWhqLnpA2LDpIHI3i3eES/f3gHNcWkUiLlgYRQIEqrMInnCFBK5YBaRtKkyAiQCBdDKs0yHlWqQKvrANRvuYSpUEFnECoIXSUquLRU1zmlnrAwLLVhqHEWT5Tp0O0QqNYRQ4mxgY7U1MZiQFp4g0lB+SmAub+8xuT6bTyeFx2NwStUqd3UIIGVQwdgb+IgeDTTzN/KeqqYoRdsSDuAR0IvA8Hxvt5isTZUXugNwoDNfn4iNBNDT4dXquPCS77XN2PmenvadZxFGlVUrYKeqgC3p9Yjguy4FQOWFgALAW23PnfT+tIHlqPYlcoz4kBuYSmWUeQbS8k6V/wBLpcxfzNifqZIHJUaFptrExUhEeBtaVTSEpubxCnUjNJoGzpvHKFQTTB4anV84G9Ui8NTeaSniI3RrwNstcCZfEnlNaKt47QcQDUncxygxEWSqIUPAdSrHKFeahXjNJ4G5WqJhrTXLVhO/gMmZV7RbvpXvYGxWrLhprRVmBiTA2kxmidPEXhO+gGNSDatBtVgXcQM1qsWNY9Zl6gilV4By8BW6wXeSzVhaACpiOUC2sHXfWYNaAviCeUTqVSIzUqRXEMIFFxJHOM0+NlZq6hi1SB61O0KWknjbGZgaVRCKINYQGAZGjNKpEwYRGgOZ5dSYCm8MHgM0owpilJ42rCAZHjKVYhnhUqQH6VaMpiDNYjRmlA2S1Lxui011IxmnVgbC0yAYGlXjCtAkIsETLLAKRBPMl5UtAtSa0K1SLXlXaAwako9SKGtKHEQLVqhir1jLs0A6wJ30wasEYF2gXqveDzyg9ZkuIAKt4rVJmwDiArMIGsJMrkJjLETGcQA92ZIbvBJA8qGlw0kkCwMuDJJAujQ6NMyQCq0MtWYkgEDwqNJJAYptG6TzMkBhKsIa0kkAtCtH0rSSQCLVhO8kkgVNYTHfySQMGvA1MRJJAUqV4H+IkkgQ4mAqYqSSAB8XBtiZiSAFsTaAfFGSSBX+LMHUxRMkkAJrGS5mZIGNeszJJA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AutoShape 4" descr="data:image/jpeg;base64,/9j/4AAQSkZJRgABAQAAAQABAAD/2wCEAAkGBxISEhUSEhIVFRUVFRUVFRUVFRUVFRUVFRUWFhUVFRUYHSggGBolHRUVITEhJSktLi4uFx8zODMtNygtLisBCgoKBQUFDgUFDisZExkrKysrKysrKysrKysrKysrKysrKysrKysrKysrKysrKysrKysrKysrKysrKysrKysrK//AABEIALcBEwMBIgACEQEDEQH/xAAcAAACAgMBAQAAAAAAAAAAAAADBAACAQUHBgj/xAA9EAACAQIEAwYDBgMHBQAAAAABAgADEQQSITEFQVEGEyJhcYEHMpEjQlKhscEUYvAzcoKS0eHxFSRDg8L/xAAUAQEAAAAAAAAAAAAAAAAAAAAA/8QAFBEBAAAAAAAAAAAAAAAAAAAAAP/aAAwDAQACEQMRAD8A4zVGkUj1YbxKARZmRFmYGJAJm0yBAxaZtLWktAsgj2ESKIJscAusDqHYpPsp6M05pexC/ZT0xpwEqFPxTb0k0iVKn4ptqSaQAFJMkZKSZIC2STJGssmWAtkkyRjLJlgLZJgpGckwUgK5JjJGskqUgKlJgpGikqUgKFJUpGykoUgJlJQpHGSCZICjLKFY0yQTLAWIlCsOywZEAOWSEIkgcFxC6n1mvM2uLXxN6zWldYBqQ0lSJdRaYIgVAlrSWlgIEAmQJkCSBdBNnw8azXpNhgt4HWuwgvTnrDTnlvh4L057FkgJoms2VJdInl1mxojSBQrJlhiswVgCyTJSFEhgByyZYXLMZYAssxlhssmWAHLK5YfLJkgL5ZgpGe7k7uAoUlCkdNKUNOAkyQbJHWpwTJARdIF1jzpAOsBJlgmEbdYB1gAtMS9pIHDMYvjb1mtZdZuuI07VDNRVHigZtpKWhbaQcDAEzMzMCATMgkgXSO4RtYkIxRbWB2b4aa057hlnhPhU16Z9Z0BxARYazY0BpEag1myww0gQrMZYcrMZYAcsmWGyyZYAcsmWGyyZYAMsmWHyyZYAQkutOTFP3dN6hBIRGcgbkKpYgeek+bOP9vsdi2YtWenSJbLSpnIMpOisV1bS17wO3cd7dcOwhK1MQGcGxSkDVYHmGy6KfIkTzGP+K4FjTwoRCdHxNUIxF7ErQQM5E4a1Zr6eG3TeD84HcV+LVLmVbTdaLAA/4qwJHsJrq/xjYN4aNN1tzD0zf/OwnH7ypMDtGF+MSH+1wbDzp1AfyYD9ZuMJ8UeHPYM1WkT+OmSB70804Bcy6sYH03w7jWFxP9hXp1D+ENZv8hs35Riok+ZKGIZSCDbpOl9i/iC4IpYti6HRaupZD/NzZfzHnA6O6xd1jxsQCCCCAQRqCDsQeYi1RYCuWSXIkgcX4uPGfQTQ4geKb/iZu4t0mjxg8UCo2gzCptAVDAtMiCV5cNAJMSwlGgWBhabQAhEMDsXwie6sPOdLcTlvwdf5h5zqjwEqw1mywe011cTY4HaAwVktL2ktApaTLCBZYLAFlkySmLx1KkL1HA5ed+lhNZX48xF6GFqVeQJK01Otibm5t7QNvkmQk80mN4nV+WlRoj+a7MP8V7X/AMMLiMPXALYnFWQW8KAKD5HKASD0JMDWfErtGKODr0qLA1GU03fTu6CuLNnbbvCrWWmLsSwNraz5qddsvoOs9x8UO04xVZaFLw4el8iLorOfvkbX1IHqes8cUAYA7AgN5a63gLZeslp6GhwHvaFWuKuHQUVGZXq2qOxLAJSAU943hB5fMNZoiLiAAiVIhzTg2WBUQq05ihTzH3mxdRY6QNcB5xjC18pmHo6wZWB1D4cdqMjDC1n+zqN9iT9yo33L8lbl/Mf5p0iqs+bcNXy6G/kQbEEbG87n2F482Mw96n9rTOR2tbPpo/qefn6iBtiJmEamfL6/7SQOIYvDFCLkm/WaXiIs09ZxmzZCNZ57iOCdjoICNM6Ras02CcPqfhlH4PWOyn6GBqgYRGjq8ErfhP0MMnZ+sfun6QFVMwZtKfZ6t0P0hk7N1TA0syDN+vZWrCr2Rqdf0gey+DVTxOJ2B1nJPh9gjg2JbnOk/wDXKZ/4MA9dY/gRpNJU4op5flHsJxRQIG4yzKrEhxNfOOUK6tqDA4DxD4o8Rr4h+4q9xSDMEprTpscoJALs6klvQgeUwnaLGswariqzAb+MgC5PICw26Ty/arh9TA8RxFLKQBVYp506hzoRfcWI18jL8Kzk5cxZnZTlucu+2XmSefnA95jcQahp1e9qgFhamKniY3Nrvl8I0t11nXuGuXQEqUNtVO49ZyfgIFMik2Vrm+V3CgEZdADqeX0trOs8MrNkGcAG3I3HlbTaA33c8t21wfeUWRhcN1ICgjUZgdNbAfuJ6u8XxWHzAi/L/gwPkXjVEpWYHSx0Gmg+7t5WiYadV+IfYhw3eIDY5woCiwyqWVFCKLAhTYnpacpqqVJBFrex9xAsaltpVakHMwHrhgLReqszTGksq3ZQdri/pAJhaNgD5X+u35Qrt/X5w1a1zba5PoOQ/SCYQBMYBzGKixJzcwLKZ074R44K1Sj+IB/pZRb0JI9xOYIs3fZ/HNSqhlGq6+w39rE3HOB9BGSLcOxYq0kqDZ1B9L7j2MkDjeFu7BEF2YgAcyTPT0+xmN08KC/V9vXSebwBelUWpTUFlIYC+9p0TD9tK5TxYMg9e9QA+nOBr8L2HxZPiNID+8x/abBOw+JOgekB6tr+WkunbWvywZP/ALVhm7bVsh/7NgbafaIYCb9gsXurUm/xMP8A5moxvC69B+7qpla197gjqDznq+Adtq7Kq1MGwtoW7xLH01vEe2HFXrVEPd2CqRYNmJubm9vQQPPpR8pfuD0maeIqDamx9pcV6x/8TQMjDm20zTwrEwid6fuH6xikan4fzEA2HwjC2s2lLDnrE8Mr8yB7x6ko3Lj2gHp0+pj1Gn5xJMvWMJWVeRMB4Uj1l6RK7GJniI/CT9IZcZ0Qn3EDyPxW7M/xSpixpUpDI9hfNTLXW/8AdJb/ADGeQ4DgQhVw2fVSqqM2YBgGIOhtcEZgbaaX1I7CcZmBVkBBFiCQQQRqCOk8NV4UmFrl3DNRHiQi96SLcmkAu6gXA8jzOpBHiKUu9FbK4ynxKq3FNgMxN1NyLkC56+499wPjpZaQCl0qD5jfMDYNYLbxDW3K1rHYznrdrMKKneAYjxFwFOUgZSLjLf5Wu2hHLlYTa4TtwlPEhQtlyMWdifBSGtMrqQL3N9idN7gQOnYnGAeAMqudh81jbmLwNKjUQXq4gsDqfCg+mVRPF43tNgQgxveAO6gZC3ynQ622+7frdZ6rB46mqq1apnZ9jsoB1sq+Q576QNu2HpVUysMy+e/S4O9/OcZ7afBetnatgagqKbsaNUhXBJJsj2ysOma3qZ1/AcOpA50N82tyb/nHyQoJ5c4HxzxjhFfC1DSxFJqVQalXFtDsQdmG+oNokqz6l+InZalxTCuiZf4imC1B9iG3KE/ga1ul7HlPmXuGRiGUhlJVgdCCDYgjkQdIA7W0mUPiv0lq784bB0vCW/rX/aBWkTreZepaEsBaK1TAq9S4gqa3mWEPQW2sC7UwF13tDcJN6qDmTl03JOi2872itd76Ta9kOD18TiE7hCwp1Kb1G0C01Dg3JPobDc2NhA7xgcIEpqg5ACSOMdZIHHsPXybEFuttB6a6x9cWTubnraKUKa8gP69Y4oA5HqDYctxpvAPh3aOpVOlrRRLW0B0udbAafv5Q9Oo2wJA9Bv5wHUruBy/T9pR6rk6jTyN5WlmPJvO+ksG0sQT6mAWlbckj2vp9ZdaS/iO3nBrpyFtOf7ASZs2gA389IFu6PIH32hKdBug+okpgja/nbT9o9RQtckgDp0ueXOBhMOeZjdGkfp7StKmBufTreHp2HT8/3gZLZeRPprCI1/uEew/1mFfpb9RDU78usCprkbKx9tpBXY/cJ9rfrGFZr9R7iEVj+E/Un9oCLVnGgpn+vSKY3FDKQ6Mw52Rj+02tesQP9JoeJ13bwg+9if3gcr7VFBVIo0qxAvvTI3JJ057mK4PiL00djSZ3bu0BZWuqIGtpaxtZBr+ET2eN4W7HVtfS019bgbEfPfy1BtrqD7fnA83w/EirjKL1KFgaitUVVsGK6i3kSo0/Wex7W9qWWutNSwCqjkk5QO8VXttva3sRNFX7OOCrIbMCGU5iDdTcEaciIHG9nsRiKrVKtUF6jXZjtc6DZbAaAADpA6Hwf4pYUIE8SPYAAgspPM3A0v8AvOncFxprUUqFSpZb6i35GfNuH7I4hTmRwxB0IBt9dJ2DsJxHG06KU61JCqiytnYOfIgg/W8D3FPBqtQuNMwAIsLaTjnxu7FFCeJYddGI/iUHI7CsB02DedjzM7BhMZnHiGU8xe/584xWorUUo6hlYFWVhcEEWII5ggke8D4wZ7zc0T9mPX9AJ0bt38NcLhC1SklRaTBjTIdiEcKTkYtfppfcek5oreAQKtfWCNPrC5Sdelv9pcDS/wDXOAmEl2aYqP0nouzHYjF42zKnd0jb7WoCFIPNF3f1GnnA0nCuE1sVWWjQXM76dAo5sx5KBuZ9AdnOA08Dh1oU7EgXd7WNSpbxOel+Q5C0nZzszQwNLu6QuxsalU/PUYbX6AclGg15kk7Kq/WAIySpeZgcfDmw166cuXP2hqRJ5+0DQqjawjdOuByEBzB0766/qL/SOpVCjS9+e4udbH84rQrm19PoIVKmv/EBlMQRsCTbpL0xUO4P0uZQVmGzH6y71mO7seupgHo0mNgQ/Ow2hhhW05cr6AxVFJF7nnzl+6W9h+cB+jhLEksPUlfOOqg2DL9RNRTy2Om3nCobjwmBs1RedRb+hP6QyhNjVvbyOk1lEDWGpUzbaBuqJp2+Yn2lqeW+lz6xOmbi+3pCqv1gO2A0P+ky4HQ+u8EnnCi28BevSB0sZrqvDlzDwg+5JmyctygWU36mAu3CwR8iix6Sq8LXbKLdbWjZc9dZa7HcwFRhQToPr9P2hXwqtvsANvLb9YyiCXVQDABQw4AtfT8o9QcKJXSZKrADiMVY6GKjtTWpn5Q69Do3sY1UydIhXppzEDe4bjWExtNqNQCzizU6o39DsZwr4gdgq3DXzJephTrTqm11uQO7qfzXIsfvDXkQOpU8OvICMvW7yk1CqBVpOMrU31BB6HcHmDytA+d1N5t+FcBr4nSjTLDm50ReuvPloLzsHA+xnCUa7UCzchXdqiD0U+E+4M2/GuyqVRmw9VqDAaBD9mR/cHy+q294Hj+xHZLh6Wep9tXBuRVWyow/DTOnubzoJIngavD8dRLDFVKb0+VQAo4Hk6/vPR8Ox6lAqnNlFr5r/UnWBtWaL1JpeOdpUw+jIx6kWtI3aLDLTWpUrIit8udgpPoDrA2VpmeaqducACQa4uOiuR7ECxkgc+SoIanUvEAbxilVG0DZJWOkbFXa281dOpHcO/WA3TrNGlqdYmlUXltzeA9RrEbwi1SdhE6b8o8q6WgFLWAAtrvD0StrCK06AjtCkBAYogRpMSL2ijAdZfDrYwH6dQRqnWvtNaWhqLnpA2LDpIHI3i3eES/f3gHNcWkUiLlgYRQIEqrMInnCFBK5YBaRtKkyAiQCBdDKs0yHlWqQKvrANRvuYSpUEFnECoIXSUquLRU1zmlnrAwLLVhqHEWT5Tp0O0QqNYRQ4mxgY7U1MZiQFp4g0lB+SmAub+8xuT6bTyeFx2NwStUqd3UIIGVQwdgb+IgeDTTzN/KeqqYoRdsSDuAR0IvA8Hxvt5isTZUXugNwoDNfn4iNBNDT4dXquPCS77XN2PmenvadZxFGlVUrYKeqgC3p9Yjguy4FQOWFgALAW23PnfT+tIHlqPYlcoz4kBuYSmWUeQbS8k6V/wBLpcxfzNifqZIHJUaFptrExUhEeBtaVTSEpubxCnUjNJoGzpvHKFQTTB4anV84G9Ui8NTeaSniI3RrwNstcCZfEnlNaKt47QcQDUncxygxEWSqIUPAdSrHKFeahXjNJ4G5WqJhrTXLVhO/gMmZV7RbvpXvYGxWrLhprRVmBiTA2kxmidPEXhO+gGNSDatBtVgXcQM1qsWNY9Zl6gilV4By8BW6wXeSzVhaACpiOUC2sHXfWYNaAviCeUTqVSIzUqRXEMIFFxJHOM0+NlZq6hi1SB61O0KWknjbGZgaVRCKINYQGAZGjNKpEwYRGgOZ5dSYCm8MHgM0owpilJ42rCAZHjKVYhnhUqQH6VaMpiDNYjRmlA2S1Lxui011IxmnVgbC0yAYGlXjCtAkIsETLLAKRBPMl5UtAtSa0K1SLXlXaAwako9SKGtKHEQLVqhir1jLs0A6wJ30wasEYF2gXqveDzyg9ZkuIAKt4rVJmwDiArMIGsJMrkJjLETGcQA92ZIbvBJA8qGlw0kkCwMuDJJAujQ6NMyQCq0MtWYkgEDwqNJJAYptG6TzMkBhKsIa0kkAtCtH0rSSQCLVhO8kkgVNYTHfySQMGvA1MRJJAUqV4H+IkkgQ4mAqYqSSAB8XBtiZiSAFsTaAfFGSSBX+LMHUxRMkkAJrGS5mZIGNeszJJA//2Q=="/>
          <p:cNvSpPr>
            <a:spLocks noChangeAspect="1" noChangeArrowheads="1"/>
          </p:cNvSpPr>
          <p:nvPr/>
        </p:nvSpPr>
        <p:spPr bwMode="auto">
          <a:xfrm>
            <a:off x="612775" y="3127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85" y="1547025"/>
            <a:ext cx="10767848" cy="18557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85" y="3429000"/>
            <a:ext cx="10767848" cy="18061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7066" y="4771696"/>
            <a:ext cx="1703562" cy="170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67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7938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720256" y="4213793"/>
            <a:ext cx="4319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.. just a little bit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43748" y="2189094"/>
            <a:ext cx="740092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</a:rPr>
              <a:t>letting go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57400" y="1987551"/>
            <a:ext cx="4319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Openness means</a:t>
            </a:r>
          </a:p>
        </p:txBody>
      </p:sp>
    </p:spTree>
    <p:extLst>
      <p:ext uri="{BB962C8B-B14F-4D97-AF65-F5344CB8AC3E}">
        <p14:creationId xmlns:p14="http://schemas.microsoft.com/office/powerpoint/2010/main" val="4101591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0" y="16047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16298" y="262711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3600" dirty="0"/>
              <a:t>Benefits of losing control </a:t>
            </a:r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049517" y="1902372"/>
            <a:ext cx="3704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Better science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67482" y="2642630"/>
            <a:ext cx="56519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chemeClr val="bg1"/>
                </a:solidFill>
              </a:rPr>
              <a:t>Uptake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54414" y="1690688"/>
            <a:ext cx="56519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Bigger data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95405" y="3696543"/>
            <a:ext cx="667739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</a:rPr>
              <a:t>New ideas</a:t>
            </a:r>
            <a:endParaRPr lang="en-GB" sz="6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6952" y="4020905"/>
            <a:ext cx="3704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Recruitment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21972" y="5287555"/>
            <a:ext cx="4897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Innovative funding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6487" y="3082726"/>
            <a:ext cx="4897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Collaboration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74017" y="5287554"/>
            <a:ext cx="414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Better products  </a:t>
            </a:r>
          </a:p>
        </p:txBody>
      </p:sp>
    </p:spTree>
    <p:extLst>
      <p:ext uri="{BB962C8B-B14F-4D97-AF65-F5344CB8AC3E}">
        <p14:creationId xmlns:p14="http://schemas.microsoft.com/office/powerpoint/2010/main" val="39495806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0" y="16047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16298" y="262711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3600" dirty="0"/>
              <a:t>Benefits of losing control </a:t>
            </a:r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049517" y="1902372"/>
            <a:ext cx="3704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Better science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67482" y="2642630"/>
            <a:ext cx="56519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rgbClr val="FF0000"/>
                </a:solidFill>
              </a:rPr>
              <a:t>Uptake</a:t>
            </a:r>
            <a:endParaRPr lang="en-GB" sz="4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54414" y="1690688"/>
            <a:ext cx="56519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Bigger data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95405" y="3696543"/>
            <a:ext cx="667739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dirty="0">
                <a:solidFill>
                  <a:schemeClr val="bg1"/>
                </a:solidFill>
              </a:rPr>
              <a:t>New ideas</a:t>
            </a:r>
            <a:endParaRPr lang="en-GB" sz="6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6952" y="4020905"/>
            <a:ext cx="3704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Recruitment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21972" y="5287555"/>
            <a:ext cx="4897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Innovative funding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6487" y="3082726"/>
            <a:ext cx="4897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Collaboration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74017" y="5287554"/>
            <a:ext cx="414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Better products  </a:t>
            </a:r>
          </a:p>
        </p:txBody>
      </p:sp>
    </p:spTree>
    <p:extLst>
      <p:ext uri="{BB962C8B-B14F-4D97-AF65-F5344CB8AC3E}">
        <p14:creationId xmlns:p14="http://schemas.microsoft.com/office/powerpoint/2010/main" val="1796542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0" y="16047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16298" y="262711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3600" dirty="0"/>
              <a:t>Benefits of losing control </a:t>
            </a:r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049517" y="1902372"/>
            <a:ext cx="3704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Better science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67482" y="2642630"/>
            <a:ext cx="56519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chemeClr val="bg1"/>
                </a:solidFill>
              </a:rPr>
              <a:t>Uptake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54414" y="1690688"/>
            <a:ext cx="56519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Bigger data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95405" y="3696543"/>
            <a:ext cx="667739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dirty="0">
                <a:solidFill>
                  <a:srgbClr val="FF0000"/>
                </a:solidFill>
              </a:rPr>
              <a:t>New ideas</a:t>
            </a:r>
            <a:endParaRPr lang="en-GB" sz="6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6952" y="4020905"/>
            <a:ext cx="3704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Recruitment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21972" y="5287555"/>
            <a:ext cx="4897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Innovative funding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6487" y="3082726"/>
            <a:ext cx="4897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Collaboration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74017" y="5287554"/>
            <a:ext cx="4148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Better products  </a:t>
            </a:r>
          </a:p>
        </p:txBody>
      </p:sp>
    </p:spTree>
    <p:extLst>
      <p:ext uri="{BB962C8B-B14F-4D97-AF65-F5344CB8AC3E}">
        <p14:creationId xmlns:p14="http://schemas.microsoft.com/office/powerpoint/2010/main" val="2705528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                                    Closing thoughts</a:t>
            </a:r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758645" y="1191580"/>
            <a:ext cx="1063546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The context of every assessment is different and end users know more about what they want than you do. </a:t>
            </a:r>
          </a:p>
          <a:p>
            <a:endParaRPr lang="en-GB" sz="3200" dirty="0">
              <a:solidFill>
                <a:schemeClr val="bg1"/>
              </a:solidFill>
            </a:endParaRPr>
          </a:p>
          <a:p>
            <a:r>
              <a:rPr lang="en-GB" sz="3200" dirty="0">
                <a:solidFill>
                  <a:schemeClr val="bg1"/>
                </a:solidFill>
              </a:rPr>
              <a:t>Being prescriptive about how assessments should look and work stifles innovation and disengages ‘high value’ users. </a:t>
            </a:r>
          </a:p>
          <a:p>
            <a:endParaRPr lang="en-GB" sz="3200" dirty="0">
              <a:solidFill>
                <a:schemeClr val="bg1"/>
              </a:solidFill>
            </a:endParaRPr>
          </a:p>
          <a:p>
            <a:r>
              <a:rPr lang="en-GB" sz="3200" dirty="0">
                <a:solidFill>
                  <a:schemeClr val="bg1"/>
                </a:solidFill>
              </a:rPr>
              <a:t>Free at point-of-use products are well used.</a:t>
            </a:r>
          </a:p>
          <a:p>
            <a:r>
              <a:rPr lang="en-GB" sz="3200" dirty="0">
                <a:solidFill>
                  <a:schemeClr val="bg1"/>
                </a:solidFill>
              </a:rPr>
              <a:t> </a:t>
            </a:r>
          </a:p>
          <a:p>
            <a:r>
              <a:rPr lang="en-GB" sz="3200" dirty="0">
                <a:solidFill>
                  <a:schemeClr val="bg1"/>
                </a:solidFill>
              </a:rPr>
              <a:t>Making platforms flexible and open-source empowers a distributed network of experts to take adaptive testing to new levels. </a:t>
            </a:r>
          </a:p>
          <a:p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046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9" r="2" b="2"/>
          <a:stretch/>
        </p:blipFill>
        <p:spPr>
          <a:xfrm>
            <a:off x="6838122" y="4251960"/>
            <a:ext cx="5353878" cy="26060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4" b="-1"/>
          <a:stretch/>
        </p:blipFill>
        <p:spPr>
          <a:xfrm>
            <a:off x="4818888" y="-479"/>
            <a:ext cx="7373112" cy="5726365"/>
          </a:xfrm>
          <a:prstGeom prst="rect">
            <a:avLst/>
          </a:prstGeom>
        </p:spPr>
      </p:pic>
      <p:sp>
        <p:nvSpPr>
          <p:cNvPr id="9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5030" y="308667"/>
            <a:ext cx="638806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Montserrat" panose="02000505000000020004" pitchFamily="2" charset="0"/>
              </a:rPr>
              <a:t>Thank you</a:t>
            </a:r>
            <a:endParaRPr lang="en-GB" sz="36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endParaRPr lang="en-GB" sz="36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r>
              <a:rPr lang="en-GB" sz="2800" dirty="0">
                <a:solidFill>
                  <a:schemeClr val="bg1"/>
                </a:solidFill>
                <a:latin typeface="Montserrat" panose="02000505000000020004" pitchFamily="2" charset="0"/>
              </a:rPr>
              <a:t>www.concertoplatform.com</a:t>
            </a:r>
          </a:p>
          <a:p>
            <a:endParaRPr lang="en-GB" sz="28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endParaRPr lang="en-GB" sz="28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r>
              <a:rPr lang="en-GB" sz="2800" dirty="0">
                <a:solidFill>
                  <a:schemeClr val="bg1"/>
                </a:solidFill>
                <a:latin typeface="Montserrat" panose="02000505000000020004" pitchFamily="2" charset="0"/>
              </a:rPr>
              <a:t>Slides available at drchrisgibbons.com</a:t>
            </a:r>
          </a:p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r>
              <a:rPr lang="en-GB" sz="1400" b="1" u="sng" dirty="0">
                <a:solidFill>
                  <a:schemeClr val="bg1"/>
                </a:solidFill>
                <a:latin typeface="Montserrat" panose="02000505000000020004" pitchFamily="2" charset="0"/>
              </a:rPr>
              <a:t>Twitter</a:t>
            </a:r>
          </a:p>
          <a:p>
            <a:endParaRPr lang="en-GB" sz="1400" b="1" u="sng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Montserrat" panose="02000505000000020004" pitchFamily="2" charset="0"/>
              </a:rPr>
              <a:t>@</a:t>
            </a:r>
            <a:r>
              <a:rPr lang="en-GB" sz="1400" dirty="0" err="1">
                <a:solidFill>
                  <a:schemeClr val="bg1"/>
                </a:solidFill>
                <a:latin typeface="Montserrat" panose="02000505000000020004" pitchFamily="2" charset="0"/>
              </a:rPr>
              <a:t>campsych</a:t>
            </a: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Montserrat" panose="02000505000000020004" pitchFamily="2" charset="0"/>
              </a:rPr>
              <a:t>@</a:t>
            </a:r>
            <a:r>
              <a:rPr lang="en-GB" sz="1400" dirty="0" err="1">
                <a:solidFill>
                  <a:schemeClr val="bg1"/>
                </a:solidFill>
                <a:latin typeface="Montserrat" panose="02000505000000020004" pitchFamily="2" charset="0"/>
              </a:rPr>
              <a:t>cam_concerto</a:t>
            </a: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Montserrat" panose="02000505000000020004" pitchFamily="2" charset="0"/>
              </a:rPr>
              <a:t>@</a:t>
            </a:r>
            <a:r>
              <a:rPr lang="en-GB" sz="1400" dirty="0" err="1">
                <a:solidFill>
                  <a:schemeClr val="bg1"/>
                </a:solidFill>
                <a:latin typeface="Montserrat" panose="02000505000000020004" pitchFamily="2" charset="0"/>
              </a:rPr>
              <a:t>drcgibbons</a:t>
            </a: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5" y="5853840"/>
            <a:ext cx="3329279" cy="77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939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0" y="7938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848349" y="273669"/>
            <a:ext cx="6026939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6334124" y="273670"/>
            <a:ext cx="5559805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9875413" y="293872"/>
            <a:ext cx="63880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Today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0300" y="1678867"/>
            <a:ext cx="98021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Montserrat" panose="02000505000000020004" pitchFamily="2" charset="0"/>
              </a:rPr>
              <a:t>Open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Montserrat" panose="02000505000000020004" pitchFamily="2" charset="0"/>
              </a:rPr>
              <a:t>myPersonality – big personality assessment </a:t>
            </a:r>
          </a:p>
          <a:p>
            <a:endParaRPr lang="en-GB" sz="28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Montserrat" panose="02000505000000020004" pitchFamily="2" charset="0"/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Montserrat" panose="02000505000000020004" pitchFamily="2" charset="0"/>
              </a:rPr>
              <a:t>Concerto – open source flexible adaptive testing</a:t>
            </a:r>
          </a:p>
          <a:p>
            <a:endParaRPr lang="en-GB" sz="28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latin typeface="Montserrat" panose="02000505000000020004" pitchFamily="2" charset="0"/>
              </a:rPr>
              <a:t>Why flexible, open source technologies are the future for patient-reported assessments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243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82788" y="-20863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159768" y="273537"/>
            <a:ext cx="63880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Open science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1026" y="1822037"/>
            <a:ext cx="93236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Accessible to everyone </a:t>
            </a:r>
          </a:p>
          <a:p>
            <a:pPr algn="ctr"/>
            <a:endParaRPr lang="en-GB" sz="3600" dirty="0">
              <a:solidFill>
                <a:schemeClr val="bg1"/>
              </a:solidFill>
            </a:endParaRPr>
          </a:p>
          <a:p>
            <a:pPr algn="ctr"/>
            <a:r>
              <a:rPr lang="en-GB" sz="3600" dirty="0">
                <a:solidFill>
                  <a:schemeClr val="bg1"/>
                </a:solidFill>
              </a:rPr>
              <a:t>Transparent </a:t>
            </a:r>
          </a:p>
          <a:p>
            <a:pPr algn="ctr"/>
            <a:endParaRPr lang="en-GB" sz="3600" dirty="0">
              <a:solidFill>
                <a:schemeClr val="bg1"/>
              </a:solidFill>
            </a:endParaRPr>
          </a:p>
          <a:p>
            <a:pPr algn="ctr"/>
            <a:r>
              <a:rPr lang="en-GB" sz="3600" dirty="0">
                <a:solidFill>
                  <a:schemeClr val="bg1"/>
                </a:solidFill>
              </a:rPr>
              <a:t>Interesting </a:t>
            </a:r>
          </a:p>
          <a:p>
            <a:pPr algn="ctr"/>
            <a:endParaRPr lang="en-GB" sz="3600" dirty="0">
              <a:solidFill>
                <a:schemeClr val="bg1"/>
              </a:solidFill>
            </a:endParaRPr>
          </a:p>
          <a:p>
            <a:pPr algn="ctr"/>
            <a:r>
              <a:rPr lang="en-GB" sz="3600" dirty="0">
                <a:solidFill>
                  <a:schemeClr val="bg1"/>
                </a:solidFill>
              </a:rPr>
              <a:t>Progress faster and farther</a:t>
            </a:r>
          </a:p>
        </p:txBody>
      </p:sp>
    </p:spTree>
    <p:extLst>
      <p:ext uri="{BB962C8B-B14F-4D97-AF65-F5344CB8AC3E}">
        <p14:creationId xmlns:p14="http://schemas.microsoft.com/office/powerpoint/2010/main" val="237154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0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159768" y="273537"/>
            <a:ext cx="63880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Open science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08234" y="4868762"/>
            <a:ext cx="9659007" cy="107205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Open Publication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88780" y="3387140"/>
            <a:ext cx="8297917" cy="10587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Open Methods / Code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00856" y="1905518"/>
            <a:ext cx="6873766" cy="10587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Open Data</a:t>
            </a:r>
          </a:p>
        </p:txBody>
      </p:sp>
    </p:spTree>
    <p:extLst>
      <p:ext uri="{BB962C8B-B14F-4D97-AF65-F5344CB8AC3E}">
        <p14:creationId xmlns:p14="http://schemas.microsoft.com/office/powerpoint/2010/main" val="124767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8" y="0"/>
            <a:ext cx="12269883" cy="6858000"/>
          </a:xfrm>
        </p:spPr>
      </p:pic>
      <p:sp>
        <p:nvSpPr>
          <p:cNvPr id="5" name="Rectangle 4"/>
          <p:cNvSpPr/>
          <p:nvPr/>
        </p:nvSpPr>
        <p:spPr>
          <a:xfrm>
            <a:off x="-39245" y="43545"/>
            <a:ext cx="1223124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114801" y="273669"/>
            <a:ext cx="7760488" cy="83453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734938" y="273670"/>
            <a:ext cx="7158991" cy="834532"/>
          </a:xfrm>
          <a:prstGeom prst="rect">
            <a:avLst/>
          </a:pr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4" descr="http://www.crim.cam.ac.uk/global/test/images/logo-f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73670"/>
            <a:ext cx="2175136" cy="50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data:image/png;base64,iVBORw0KGgoAAAANSUhEUgAAAUcAAABxCAMAAABxw5FdAAAAz1BMVEX///8AAAAAcbcAarNQk8bq6ur5+fn8/v8Abrb8/Pz19fWXvtx7e3v39/fDw8MKeLsAaLPp6enj4+OVlZXa2tplZWW1tbXKyso3NzfT09NDQ0NycnKvr68iIiK7u7tQUFArKytoaGg/Pz+kpKSHh4dcXFyenp4YGBiNjY1/f39BQUESEhIfHx8NDQ1UVFSJiYkwjcXj7fXV6fS91+mxzuV+sNVwpM5dmsrL4O8qf73b6vSOu9s+jcRImMq40eZyrdWcyeKDuds5kMYAfr2nx+Cs8yMjAAAYWElEQVR4nO1ceX/auNM3uHZsBww2BmMM5r7CkeZO2uw23fb9v6af5pAsQ5qy23T3+TwwfyQgyyPpq7kkjTCM//d0VnPKv5fM87P/epD/Av0WHB1BR4ujY9YlmRok+B2LuIJZzzGiIrNu7jOBD1h8bDjWPir6ppByVGle4a8n9Vg9fZKgf3v4+v0G6Pb87uGbIzA/MhzNu7zwWgmk+ZWLHk3zQeLxUi/vvnOH8vr8+brI/erl6dhwdF7ywupHKXHmn1z0ue7cSTzuJczqnasPQu6ePl/tsf90dDjWHrXCO4lU7RMX3ZvOLX/0npUpuOGixychjDfGPn0/Ovv4pAvTn1JIn7n06tnUQeOn6p0b8VmbB0XV+2Ozj+Yfeuknhsq8r1LB45P5LEXzVhlP+c7ZZ7P+mjQa10/HhmP9q17qsQl0JAa3ZUdCanyWal2Xbsa+r3/MOV4LZ31783jtEeRHhuNtoficoVJuxnEkaGf3Ckf5ztXH+ot889P9U60satSeHj4/wnQcF45m0dc+YrEyep7A7js/At/MOEpN/+SU5UfjI4fpjmOatfKxyaPzcacYwXI+MLqfnh3lz5WbKddk7du68jjXMrZErkeHo/kgv/P/rya6Gf76WDOl5zb+3HMzxpe6elqtaYvK8vHheM7fpcm7ATicz7LUyYEWETmRcjPGXzmOxs1T3TxeHB3W2jOpyVguQ28Rlyt/bj+Ua0TlG8XD1KLPq69P+b7FkeGoIurr2gs/uBeG7omXy9UPWnx4pUji82iWHT18PHt5qOVIHhWOD4zjTVnq721drGYYgatvjrO/dlb0Ut8J442zxzvHPEYc5R7Ed7U+vKrlNvHRdL69weNLfS/+NM6EnTw+HGVwKAyhtIn2g1mXbuZzXUH6GosPsGlW+74D1yeOM48JRxlvXz3k65bvjrKJf5jKn79C1xhQOub949kr5ceEoyP3IES8rWJvETNKmyjMo9rN8SRVJTw3NVbg2t2Np/M+rx8bjnm87ahNxasP0iZeOc43CenjB0l3ErPz/HCm/OFc80dX5rHhKA3hd21f4exO+uDbuhJSMJVEdYl9vukLoNWfzquK+UfzuHAs5/G2GLfE7PaF63ytm/tnCmVpMa8+FNYvAmAF5B/HhaNT43gbdycceZZwJWXwwXTkZk9Vbfao7fHrJ6dcIFPF5MeG45OMt2mj63uxytWzsw+a8yR3ym529iXKdfX+keGoxduIY3FtIvyx8yzPU29rUug+SAbnYAv0/Al1NmZ8O648ABVvn/MSpBC9iDWO87Dnm+tfJIN7s/7l7qkMvseBP08qID82f12XweE94Vhc453dvXqm8MJFVx/N+rVx/efnh+fnb0/PD+fXCrYjix+dsnSwH82irCHBGudFfs7PFKSmX9VMjDPPvOImEJ7VHhWO5l/8+arMRyuFs2zhWl47U5Dg3Jp1LaNF58xx5bHgWDal+N0oZ/GnVkOscbTzfulMlC+6qzuvZQAYZ/J49lhwdExpDlX+k6NL2Hcn982f1aaiqvGHdqag0dWX8rHhqOKULyr/6SGH5uxLfqZw9qBwVLF2TR2GaVR9ec5T1o4ER/PpkTzEtcp/cmq36vDg00en/sKf8yi8dsNFN6b48sf545VXPUOqXn26fShrZ13HgqMjz61qZY1qNa20tl9DL3Lqdaf2/HB/J+j+w1O5XtdXiseCI6Vz6xndKHGOXursVeGvTr5npqhcpCPBsVw3fy/VjwPHhw+/m26PAUfj7LfTfz3CE53oRCc60YlO9NsJcg7sX2QRCvpFHpJs6M/7sNK5htms0Y3cd2esKEgrlTT7NR6T0ny+Dt+nP4u0kl6+D6ucwsteSVDnEBy9MVBX7r1Hs/F4Zv38tS400P2VThpGR7AYFEqw9eQfsLI3gtf217qzR9a2hLQ8pHJMdWXnJ/DlDQUJI/pfgXoH4P1WNweCRVMvsS+B6/hv8LBjkhUcRUNxjn5iLcKDtKBJ0JTiQyovqO6Cv273ZCQnOxr35SgvRL3eIfx/TP5K8JjpJcFWn9KfUuinpQ59bKgXhUmblhpvaKIXzTol/wD2CfBsj5PWQZ1h2W3Tt6AtPqc/qDqGiiSPXmWYDhs/qHcgzfZAi0BCR4dazHAkak+4a6I7Q1SjGEzaG0N3Z8IEHGSVU+jfwS6AZZd12e+9oVgA+YZ741mWVf1BvQNpuWcaUDuHh1qLrjZO6A6OwAX9ar+hiRZo6/aANoJOLl4H1JY40hRqIoe90qt6MP/T19m8rkd7pa5WYk0Fu37BkKGEFnTS3WWhFbxqym2Y7OkbMEWgcYs32yDK1rsi9XpFKsRJHUhldkFG2tALN0y6l+k0vfRJBULfnwHjZuyLEjfxfZ9NvBHEDVGxEavOR+KhbwRZZZqO1ZyESUvwG04yqVIJDGhS6NpUBgGeaMW3vLjRHDZiBVXoi4aGy7FoqSqe90XlNfRDdAFatAzL97M54Ci+iYahMNG65MI/nKuJ+BZAuReNK9Phwt/R82rsx+hJx6Iitu8l3WWzueyqeNfCLhrJYlqBrwDcGqx0B2BAGWnCi/FICmoHo5u0lJNvhDCGKTYQzPpcvJVWCTRn3epg4YAVL+lsuNqI5zhb7RoyF+ZzADqZQcVZhV5IaYK8rmxIOGZf605TuZmuVtowwlJu63GG3GpxFKJXlRV3qmhR43VeD21pnHLFwSLg7osvPX+8YbcMDXRCLAO+gN4MZGSitQhAdrTvgRHDiFEBo35evtF8+WrOhT1yjQ3tffLRYEI2BTdjwcN+yM9KPVkfsahqHFoFdmPDA3w6gavBtMmMluy7kGTo/pSmn6kjBLbVVl9XhVhYnxAhLvZskH9n2wpd7KcgHCCPIXBaem0eHU6zT/iuBp1pn8YiFKLNwMznm61H8gL1IupJb4BP5yh8ITW6GdB/8hvN0qon+GHRBko8kLZOQZ+Q69CVcaQQBWKLLZEEDrb9wabnGelmjvK9Ev1JCKaKZ19sZCdX7YBEgRrwBzjAZECj2Ii30iqhtRptR8CqrU/pojRfcUUhLtyd1YDQ6KN2wJytNjSrbEwzNIsQNgDIA2BYTckuWcgiFuYh6WJIlCRJYLgNrkcB30XXciOUhSYg1MIuTDPPa6wkPyNdoJ3xGlJI0B2mBTeBDhwCWTQvwtyEbgKyDcENytq8UYXQuwXWNh7C4LMkETF3Au2MDTdKIhjqRSRKDReYrFwlPDQKnI6KqBAaEYICczSel4qRbJgkaEdnYrgevT2vxK6FGOC0Wmz3tsNcgUKcmVFEIE/BALjKaUjEjXguPxkejGEr3A02NkKgcBE1T6QKo7PCeisocwPJb1AiLxjB2IsRaF+2hXHkBjUNlVNojt3ZkZnclFOlFeqCJRWNdZmWihgM9VA0fcW5imY8VMJVnNNcpIjnpoEOBkV4CNxJPbqBbYmpcic0ZLR3PoG8LHp3qJ5JxisKzDBaX9o8KexJZvyZrBQaB3shccxpxDjmA5JURfTAwWMcWcFxJYyjiyCneciKWFP8QqPAZjIp7qzLtEyzYD4pGAKZ71HVdd73Rj4nsjPwCooaycWWUKnC547NZqYno/RgShOBkztxEWSSbzsUfr7f6aB/ieScdSiMSbgeMpPziJIjEEJj3q+qeR5EzG+i+AHIOPZCvByjFZBTQvJFTSx4GqXsqwekHiirBNMl6Zecd17/oRW/RIGCqiP4ZEMH5osG0KKzhyMu/itQsYozKHuKnbDYDyt1whgO/DMIzoUHs7mG/lczXi4SwVxYmj3rcr0lQ6cK4Us8UJMRQBeE/hu2P9XYbUDJEe1CvIwDh30Lt6lkwVD21OJdgxkPF000jc6DctyUwTfXBC6MdEXzHispRXkCvSz47pIuD0SRwgkx2shyiSOaGRUcK//cBVkIABdY3kp/uZmvobxdZEzBJDBparLtSr1u5XIQgtVfVg27sdL5DQze6Cou5JeyBRvXBaRIQ5Aa7G/A4eQCRR29CGMt1UPFN1gdI7pAzRDFX/m+UJTHPMy3sLQCqVihuONSWW7J4ZSBXpdK+tpOGVPk2gUhBENAAcEyjkJ0yDh/IKsyyIJxbm0KPqXtR5+yiXNfLns9Y6tVqgh+aEC2O9PCDFDgQMJwrcobUGBOB2ybOKrDifN6OdZoBhAmtInEFUdEMmZD18gkzWQb5DbbHUWj4o5EqkaBdlTOOI6kyW5moroODUxxUnH2gDXoB/yn0A7jS9Tc3JbTpIBThJGzbpFQCAFB/ZsGaoCg/wAGWTa7XdLMXaHruAbA9bK2ARHOS9oeJYVZU0Av1OYB+j5AE4FvanNIa3WM71NbwlPCT8l6twMFgn7SPjjK45CLca7HxT0S0QD7XUNbb3QZJzJ7WBwpoMme+fI5qD/7XHvKA8MofGKrAYpwqpqPWRl/DGML5hHnHVQG94hXpLLZpqRHdmh7R65RdPdQ2FfdJStAnaQ3VVzKGoSfUF5/uE+JXU7zigMqbs15rot7VZp/TiSOIRdjH33gscb6YHnY3CzkrOOco+x5aFHBZib5JBgwk9MqzQs2QzIXMLviphRCjEGX9kzuz0YkZGjzMQTRzjXCTUnu/UP1TZjjiFsAaLAJc7SqhAnGQipgiHZ2iGLVZdpBosjA78gZAT7K92Bbc16hSxwNaUz9IFqgLd6ikQH3tklb4y4Lt/Lhpf44m5E7Hhu5LzdYnyCGhv+jVhA1kN9AOIpAVxbq7kQig6aPdTnl+Z8MJn4YtqTQMzj9casR6OtohL3ZGo890tvSsNVN8QPFjIhjaZLNumwq240kDJJxOtjZhM/tqFzsL1utJa5q+0IMApCH/DhoUcqdN4cVW4kZUW8jlVQq/tLA1Tjpka/ti/AAYZoviGcmsc33DwYbslStTWlncw9jJNy38HNdRoPYd9WJEw4d5U3um66rFDOSpsj9BeFfvIreNTIGrI/UNDoHRTsHOthjqfSFCKkPY0ObmXtJ1FXm0NWwiOX2RgU6w9rDcUJGm0rsq1r5RsgFwQIPp1qnVTSA41tyE7ndlRSB6cEzhfyshTqy5MMCog6FVC4jMiXLvKYWg6aCyUjkFlV/U1IxSsTbUIlWGaejCKNXMDt6xQrOoi6ugtrt9kAe+oajNnyl/vv4Zm9mNQZtaUNiLJtbRiZqDuRBUZISkp0ZH9yIFwYyzBSf0ee5uKlQ6jW8Gb86gUeFwDeBF5dQdCk+XfAxxwXVDy95JkYLCb616BFiQVPUqchRoCBRrEhbJ+0GjGwgfZWPkk2G3upOKa5tD3cOdKKteGWhvlpjEslBmtHCFGDpBPlzeaoBY7WQWJa9KGvFgYvnHlLkvdAXZcKXafXEtyARVUNZ4Go8kaH+bs7Pyx8x2epF7RkW4irOiuIWNJPrnx3ELT+qFlqEhmJRzVaNJqJjln6W5EVUyDWg85G1dzpR4AlDEW9lUSCLvAIEJzrRiU50ohOd6EQnOtGJTnSiE53oRCd6jaIsy/y9DP8ESv+L7rxBMfTp/+puj70obbSTdUkdKP0v+vMG9USf3vuOSYFaaZpW8swR8W148OUDPNneS0gOYP/6R3n/RpYSTRbjvQn4fYTHTpOf1/vnBLvxa6mFlC91MI5a3pPoajKmT1re0z7ZevLMKPu3NE1LGPk95MIufV9ut+MZ1frgO395Do4bz6aFezE/uqRR7ZV0+sXbZQcTHmz+2hWstwnPvdVhKp41Tw++G5Ln4OCpGOsNyHTvR5ezwgKMpfkv3kM5lKb752LvS3jkqE6HMBXirYtVRYKTMMqF0RLuKL3oRzywvTSJ4zEp+L/j1/H60/Dn9f454YmxSnqZFb5VgzAo6IJtQYmCyO4pxLR7MTFn71ph8IqBgPYoT8JDIFX+ihfoB2JUEOjnVlChwNCzwleacK3Q0irQYRmeXXfhWfCbFAAPJ6V5xBzSHruZsLucdrbDWcK4VZPuZLgVJQ0Zh+G5/qVhzRoNvO7QmDW6LqULREmj2d8uW3u9Brc2pxbosgt+tONG2u9PJ111LhrPKtNOv7mUN2njWbrtTJeqgpWNl9N+Z1uRXt/OGo1GZkSNaYcygJNuZdoHDoFMBY8bTcGi9Tt8G2ZdqbubmEfPCYpjmZEgT7Z9lXy4npAUsGPW78UI6QQ3015SSvtmN/zxICYa0OtgFehg3qrI1IQ+Z8ctVK4CntVbl/L7lk/mU3lHpTQiX4W5k41M5o14E9XdhJLD2sxj9cOQ7BfIn+uGAxMcMcfb1TNECMiZVkL5m5AesYkK92K6lMuU0849aMSc4uEMdG0OjCLtpstA5WMTYap0pN0E4jzEldYGlkRi5jZN5CT8XZCz7FiUl7hRJb94V/U1QnDA7CPRvQlRbGMGSX+5IEHhsXVE8HzZhOH3UJlAYgeGsejjFZtNp9/vR2TSId1hiAKxCvbbuxSWKxoPCHdhQCAtZj68XGBCFOSZoqAP0sUi7UACB6bXzJuXiyagh3mmQam3Fc+XlFwJnCFTnaFqGSFePdn007S/EXOetGWfsNF2sU/vQTIHKSdMDMaU6SUouC8n0Jp18aa5NwYgwc16AxqDFUYgve1YOAaXkwmbcdVOEN1i9giK+XZSaeLI8GIG5vTOMw/Uu4S5lzaI4xqiejcENcagpSUqeNBdzLJMFpDpITP5VCKrmPvFrGJVsZleK3TdMIs4i6s0TESf4MP63YMES8sm0vQGc/v4LjCm6ov/rnQZuBgEbcO7CgtVxPUpOQ9trMrqU+TpqfulaWxLAAhtiOvnvlHFi/kqpUleqjA4FoAHtnQWEcsXpRCWFiKaqFLP1nlOFDaxRSkE3FfvHv0no9IuwX0ETEH3DRsIkObERrcKP3ASbVke+cIVDAY0k8POSi6E6t5C3p6WKL8lf0bXWCxXNOVC/uMmI3mkZDtBiOoFPBcV2jlHG3pTBejh/pSHbpH6QFc784bxOyWj49zOD/u1gL9B+DMJ/QkTCifIHshgb0j7CSp5NMwup53BugeeCXMe0Sag6/Vz7NyRmnrKgy5ct8Ebwus2OQHym7i27FNbeCsukzn+pS4xx7xorrBiXfCScWXb7q17OACYjo1SA8Na59OE3/ESOqnLtCDq70XjXKcMFv8GJ1rrVIFLhhdaAeyVoY52VL6qfi+GM/JARHr7121mSUx3UT1VpBGsMz2+w1IJXqmAKdOVuVYAE4KGj9dlGHZoV9xC7RlOynsvtKvLgsSgdfa5HzpNDHdIn1a9ASadigFGAGwFUyW1ezF6kjaIcmevPQxTsClo2N31dJjNaXOQBfdQGzsVRPQQsTla93A+wA3CC3NeiWWykEnL78d07R/8PsI/JwskpqO2AS9YSHBum8uKooQG02mJibQBArivlqk7oFXtftIin5k4z6VnwvtYmL/bpekxyBa286YqfPeL74jPiOMgzSs0PMy8XaXw2waWnA+81MDxzDifS6RlqXg76N3jR8wYVnfL8PYH7GNHLJc5Ya433YgL5eXXsZStvXsxPS8fTsGk4w1h9Ot0/9fggL/5yqKXcsVHJI/9Yhpw3t6Mpx5Ts/v8vLj3wqngXl7/3cMevzA7+KMJIFaeFJa8520FCQwL7jZ48kIesyG9cfN7MeSHCvuQ1B6aAhg33kOa5cJSpIiXrPu/QYDhBDJGhYJlrbxmQb1F5c2NIFoI+ijvUrwvNUr6PWCcK4zT8GKbnDVIi47VFTG0PW15HZ5iRi3Ai+T1MqGxeJNx/7dVaDoAAAxF6HdrWCAtLKGWMVbs8F6N/I0WD3bQ0a2BNaJlV9PQrlkgl14uH5GrX+ez8XdG3gO6AuHCruhm0FhS3DHt+tk4nYPu0kXTS79LcTRcFULEqHcoZut0Mg31u2fohwr7kK4WdCzk4Gg9vl5kfrbooAtIS6NFll1ySj67uPmkJSpsUdaxvdHYb1D8NJPspOzT9dNSe3I5nHf0OJf06v33IffPFMi0Fe6xoCPOf0Kkz8qvOUGPH/VcqkccUY4KP+GFZwrs13Gq8M5mrF9ibbCuysaAlb6NgbJuqTfacn2DWKuGgnzZlOr3E+mO3N/5LbaDKJJagYR6tCUFs7SfXkHdDeSOywLmGmw4/uwByzJHKVP63QPWZU0M9PZYQnHvkkKFWFtUZYXfj5myk9WQRRBavNvTbsETMTEByP5Ia0kBuaA77XMq1675vCMl02ZzqhxqMhTfuqyHdkT7d73mmOTHAyXabH23K14CdBri/4RtuYs3XMRKxFoKHiyDULES7LbX5PZsUbOZUshltZoYVo8mfhVM4JBuxQ1VhoHlDwG5zcWS78IkIGObSQjtwf2dMIW+a01Vu3iTqZcGhlXJ+zSGPiHX/wGkryIs6edRx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4" descr="imap://cg598@imap.medschl.cam.ac.uk:143/fetch%3EUID%3E/INBOX%3E143?part=1.2&amp;type=image/jpeg&amp;filename=ConcertoLogo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6311462" y="273537"/>
            <a:ext cx="82363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(not so) Open science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480736"/>
              </p:ext>
            </p:extLst>
          </p:nvPr>
        </p:nvGraphicFramePr>
        <p:xfrm>
          <a:off x="1213184" y="1820862"/>
          <a:ext cx="9726385" cy="4876800"/>
        </p:xfrm>
        <a:graphic>
          <a:graphicData uri="http://schemas.openxmlformats.org/drawingml/2006/table">
            <a:tbl>
              <a:tblPr/>
              <a:tblGrid>
                <a:gridCol w="9726385">
                  <a:extLst>
                    <a:ext uri="{9D8B030D-6E8A-4147-A177-3AD203B41FA5}">
                      <a16:colId xmlns:a16="http://schemas.microsoft.com/office/drawing/2014/main" val="3458717005"/>
                    </a:ext>
                  </a:extLst>
                </a:gridCol>
              </a:tblGrid>
              <a:tr h="3264117">
                <a:tc>
                  <a:txBody>
                    <a:bodyPr/>
                    <a:lstStyle/>
                    <a:p>
                      <a:pPr marL="182880" marR="18288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GB" sz="20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</a:br>
                      <a:r>
                        <a:rPr lang="en-GB" sz="2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“The foundations of these operations is evident enough, in fact; but because I cannot proceed with the explanation of it now, I have preferred to conceal it thus:</a:t>
                      </a:r>
                    </a:p>
                    <a:p>
                      <a:pPr marL="182880" marR="18288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  <a:p>
                      <a:pPr marL="182880" marR="18288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  <a:p>
                      <a:pPr marL="182880" marR="18288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28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marL="182880" marR="18288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8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On this foundation I have also tried to simplify the theories which concern the squaring of curves, and I have arrived at certain general Theorems”</a:t>
                      </a:r>
                    </a:p>
                    <a:p>
                      <a:pPr marL="182880" marR="18288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240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  <a:p>
                      <a:pPr marL="182880" marR="18288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2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515219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155936" y="1403124"/>
            <a:ext cx="7400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Newton on calculus (1677 letter to </a:t>
            </a:r>
            <a:r>
              <a:rPr lang="en-GB" sz="3200" dirty="0" err="1">
                <a:solidFill>
                  <a:schemeClr val="bg1"/>
                </a:solidFill>
              </a:rPr>
              <a:t>Liebnitz</a:t>
            </a:r>
            <a:r>
              <a:rPr lang="en-GB" sz="3200" dirty="0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57443" y="3619723"/>
            <a:ext cx="91875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</a:rPr>
              <a:t>6accdae13eff7i3l9n4o4qrr4s8t12ux</a:t>
            </a:r>
            <a:endParaRPr lang="en-GB" sz="48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296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5700</TotalTime>
  <Words>842</Words>
  <Application>Microsoft Office PowerPoint</Application>
  <PresentationFormat>Widescreen</PresentationFormat>
  <Paragraphs>263</Paragraphs>
  <Slides>55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Arial</vt:lpstr>
      <vt:lpstr>Calibri</vt:lpstr>
      <vt:lpstr>Calibri Light</vt:lpstr>
      <vt:lpstr>Courier New</vt:lpstr>
      <vt:lpstr>Montserrat</vt:lpstr>
      <vt:lpstr>Roboto</vt:lpstr>
      <vt:lpstr>Roboto Light</vt:lpstr>
      <vt:lpstr>Sansation Regular</vt:lpstr>
      <vt:lpstr>Times New Roman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Gibbons</dc:creator>
  <cp:lastModifiedBy>Chris Gibbons</cp:lastModifiedBy>
  <cp:revision>155</cp:revision>
  <dcterms:created xsi:type="dcterms:W3CDTF">2016-07-25T09:24:54Z</dcterms:created>
  <dcterms:modified xsi:type="dcterms:W3CDTF">2016-10-24T09:55:54Z</dcterms:modified>
</cp:coreProperties>
</file>